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55" r:id="rId2"/>
    <p:sldId id="364" r:id="rId3"/>
    <p:sldId id="427" r:id="rId4"/>
    <p:sldId id="369" r:id="rId5"/>
    <p:sldId id="268" r:id="rId6"/>
    <p:sldId id="365" r:id="rId7"/>
    <p:sldId id="409" r:id="rId8"/>
    <p:sldId id="269" r:id="rId9"/>
    <p:sldId id="410" r:id="rId10"/>
    <p:sldId id="273" r:id="rId11"/>
    <p:sldId id="429" r:id="rId12"/>
    <p:sldId id="412" r:id="rId13"/>
    <p:sldId id="428" r:id="rId14"/>
    <p:sldId id="366" r:id="rId15"/>
    <p:sldId id="272" r:id="rId16"/>
    <p:sldId id="368" r:id="rId17"/>
    <p:sldId id="376" r:id="rId18"/>
    <p:sldId id="411" r:id="rId19"/>
    <p:sldId id="413" r:id="rId20"/>
    <p:sldId id="279" r:id="rId21"/>
    <p:sldId id="415" r:id="rId22"/>
    <p:sldId id="377" r:id="rId23"/>
    <p:sldId id="274" r:id="rId24"/>
    <p:sldId id="280" r:id="rId25"/>
    <p:sldId id="430" r:id="rId26"/>
    <p:sldId id="288" r:id="rId27"/>
    <p:sldId id="281" r:id="rId28"/>
    <p:sldId id="282" r:id="rId29"/>
    <p:sldId id="283" r:id="rId30"/>
    <p:sldId id="314" r:id="rId31"/>
    <p:sldId id="434" r:id="rId32"/>
    <p:sldId id="435" r:id="rId33"/>
    <p:sldId id="315" r:id="rId34"/>
    <p:sldId id="316" r:id="rId35"/>
    <p:sldId id="286" r:id="rId36"/>
    <p:sldId id="287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DC4BC-26BE-C146-9D3B-83675A6F80B2}">
          <p14:sldIdLst/>
        </p14:section>
        <p14:section name="Mask R-CNN" id="{569DD003-5774-774C-A155-35AB26D85B2B}">
          <p14:sldIdLst>
            <p14:sldId id="355"/>
            <p14:sldId id="364"/>
            <p14:sldId id="427"/>
            <p14:sldId id="369"/>
            <p14:sldId id="268"/>
            <p14:sldId id="365"/>
            <p14:sldId id="409"/>
            <p14:sldId id="269"/>
            <p14:sldId id="410"/>
            <p14:sldId id="273"/>
            <p14:sldId id="429"/>
            <p14:sldId id="412"/>
            <p14:sldId id="428"/>
            <p14:sldId id="366"/>
            <p14:sldId id="272"/>
            <p14:sldId id="368"/>
            <p14:sldId id="376"/>
            <p14:sldId id="411"/>
            <p14:sldId id="413"/>
            <p14:sldId id="279"/>
            <p14:sldId id="415"/>
            <p14:sldId id="377"/>
            <p14:sldId id="274"/>
            <p14:sldId id="280"/>
            <p14:sldId id="430"/>
            <p14:sldId id="288"/>
            <p14:sldId id="281"/>
            <p14:sldId id="282"/>
            <p14:sldId id="283"/>
            <p14:sldId id="314"/>
            <p14:sldId id="434"/>
            <p14:sldId id="435"/>
            <p14:sldId id="315"/>
            <p14:sldId id="316"/>
            <p14:sldId id="286"/>
            <p14:sldId id="287"/>
            <p14:sldId id="289"/>
          </p14:sldIdLst>
        </p14:section>
        <p14:section name="Past, Present, Future" id="{1A9B6CDC-8CBD-9647-8806-886E62163015}">
          <p14:sldIdLst/>
        </p14:section>
        <p14:section name="In case of questions" id="{ECB436DA-8AC4-5846-B16C-5C0CDBEFD0D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450"/>
    <p:restoredTop sz="80732"/>
  </p:normalViewPr>
  <p:slideViewPr>
    <p:cSldViewPr snapToGrid="0" snapToObjects="1">
      <p:cViewPr>
        <p:scale>
          <a:sx n="90" d="100"/>
          <a:sy n="90" d="100"/>
        </p:scale>
        <p:origin x="6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32934672"/>
        <c:axId val="-33026880"/>
      </c:barChart>
      <c:catAx>
        <c:axId val="-3293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3026880"/>
        <c:crosses val="autoZero"/>
        <c:auto val="1"/>
        <c:lblAlgn val="ctr"/>
        <c:lblOffset val="100"/>
        <c:noMultiLvlLbl val="0"/>
      </c:catAx>
      <c:valAx>
        <c:axId val="-33026880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934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1B28-A5B6-904E-A60C-D004CBF9F7EA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66E6-D964-3F46-AB6F-21836F30F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8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I want to describe what this method, Mask R-CNN, looks like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it’s actually the fourth generation in a line of object detection systems that I’ve been developing with my </a:t>
            </a:r>
            <a:r>
              <a:rPr lang="en-US" baseline="0" dirty="0" err="1" smtClean="0"/>
              <a:t>colaborators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order to explain it, I need to walk through the progression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objective of this operation is transform the features under an object</a:t>
            </a:r>
            <a:r>
              <a:rPr lang="en-US" baseline="0" dirty="0" smtClean="0"/>
              <a:t> proposal, which have arbitrary rectangular shape into a fixed dimensional representation</a:t>
            </a:r>
          </a:p>
          <a:p>
            <a:endParaRPr lang="en-US" baseline="0" dirty="0" smtClean="0"/>
          </a:p>
          <a:p>
            <a:r>
              <a:rPr lang="en-US" dirty="0" smtClean="0"/>
              <a:t>To do that,</a:t>
            </a:r>
            <a:r>
              <a:rPr lang="en-US" baseline="0" dirty="0" smtClean="0"/>
              <a:t> the region of interest is projected into the feature map’s coordinate frame and since the end goal is to output a 2x2 feature map, we’ve divided the proposal into a 2x2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61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come back to this later,</a:t>
            </a:r>
            <a:r>
              <a:rPr lang="en-US" baseline="0" dirty="0" smtClean="0"/>
              <a:t> but implementation of </a:t>
            </a:r>
            <a:r>
              <a:rPr lang="en-US" baseline="0" dirty="0" err="1" smtClean="0"/>
              <a:t>RoIPool</a:t>
            </a:r>
            <a:r>
              <a:rPr lang="en-US" baseline="0" dirty="0" smtClean="0"/>
              <a:t> used in this work involved rounding the coordinates of the grid bins so they match with the integer coordinates of the feature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5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</a:t>
            </a:r>
            <a:r>
              <a:rPr lang="en-US" baseline="0" dirty="0" smtClean="0"/>
              <a:t> the proposal is snapped to the feature grid, max pooling is applied to each bin in the 2x2 grid to compute final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9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</a:t>
            </a:r>
            <a:r>
              <a:rPr lang="en-US" baseline="0" dirty="0" smtClean="0"/>
              <a:t> R-CNN still has a major shortcoming, which is that it relies on region proposal methods that in practice are not very good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a dataset like COCO, they have very low recall and become of the bottleneck of the detector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Unlike the rest of the system, these methods use minimal learning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can also be slow, often taking much more time than the rest of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10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address this problem, the next model introduces a Region Proposal Network, or RPN, that can learn the proposals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shared almost all of its computation with the whole-image FCN, which makes it very efficient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RPN</a:t>
            </a:r>
            <a:r>
              <a:rPr lang="en-US" baseline="0" dirty="0" smtClean="0"/>
              <a:t> takes as input the feature map output by the whole-image FCN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then runs a very small network in a sliding window fashion over the feature map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each location it makes predictions for the presence or absence of an object (of any category) and it also predicts the spatial extent of the object if there is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make it more effective, rather than making one prediction at each location it actually makes k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of the k predictions is relative to an anchor box, which specifies a canonical object scale and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7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r>
              <a:rPr lang="en-US" baseline="0" dirty="0" smtClean="0"/>
              <a:t> we come to Mask R-CNN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Mask R-CNN builds on Faster R-CNN by modifying the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transformation operation and adding a new output head for prediction an instance segmentation mask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4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by</a:t>
            </a:r>
            <a:r>
              <a:rPr lang="en-US" baseline="0" dirty="0" smtClean="0"/>
              <a:t> looking at the </a:t>
            </a:r>
            <a:r>
              <a:rPr lang="en-US" baseline="0" dirty="0" err="1" smtClean="0"/>
              <a:t>RoIAlign</a:t>
            </a:r>
            <a:r>
              <a:rPr lang="en-US" baseline="0" dirty="0" smtClean="0"/>
              <a:t>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8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goal of </a:t>
            </a:r>
            <a:r>
              <a:rPr lang="en-US" baseline="0" dirty="0" err="1" smtClean="0"/>
              <a:t>RoIAlign</a:t>
            </a:r>
            <a:r>
              <a:rPr lang="en-US" baseline="0" dirty="0" smtClean="0"/>
              <a:t> is the same as </a:t>
            </a:r>
            <a:r>
              <a:rPr lang="en-US" baseline="0" dirty="0" err="1" smtClean="0"/>
              <a:t>RoIPool</a:t>
            </a:r>
            <a:r>
              <a:rPr lang="en-US" baseline="0" dirty="0" smtClean="0"/>
              <a:t>: it’s to convert the arbitrary rectangular feature map into a fixed dimensional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4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unlike </a:t>
            </a:r>
            <a:r>
              <a:rPr lang="en-US" dirty="0" err="1" smtClean="0"/>
              <a:t>RoIPool</a:t>
            </a:r>
            <a:r>
              <a:rPr lang="en-US" dirty="0" smtClean="0"/>
              <a:t>,</a:t>
            </a:r>
            <a:r>
              <a:rPr lang="en-US" baseline="0" dirty="0" smtClean="0"/>
              <a:t> it does this by retaining the floating point coordinates of the projected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and smoothly interpolating the underlying feature map with bilinear interpolation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practice, within each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bin, we lay down a sampling grid can compute interpolated feature values at each grid point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output for that bin is then the average of the interpolated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en-US" baseline="0" dirty="0" smtClean="0"/>
              <a:t> start with the first model, which is called R-CNN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reasons that will become obvious in a moment, I’ll refer to it as “slow” R-CNN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was one of the first deep learning based object detection systems after </a:t>
            </a:r>
            <a:r>
              <a:rPr lang="en-US" baseline="0" dirty="0" err="1" smtClean="0"/>
              <a:t>AlexNet</a:t>
            </a:r>
            <a:r>
              <a:rPr lang="en-US" baseline="0" dirty="0" smtClean="0"/>
              <a:t> was published and works in the following very simple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an object proposal algorithm is used to generate candidate rectangles for where object might exist in the image. There are a lot of these algorithms, such as selective search, edge boxes, and MCG. This stage aims for recall and a typical number of proposals is 2000 per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each the image under each proposal is extracted by cropping and warping the crop to a fixed square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Third, the patch is fed through a trained </a:t>
            </a:r>
            <a:r>
              <a:rPr lang="en-US" baseline="0" dirty="0" err="1" smtClean="0"/>
              <a:t>ConvNet</a:t>
            </a:r>
            <a:r>
              <a:rPr lang="en-US" baseline="0" dirty="0" smtClean="0"/>
              <a:t> to produce a feature vector. Originally we used </a:t>
            </a:r>
            <a:r>
              <a:rPr lang="en-US" baseline="0" dirty="0" err="1" smtClean="0"/>
              <a:t>AlexNet</a:t>
            </a:r>
            <a:r>
              <a:rPr lang="en-US" baseline="0" dirty="0" smtClean="0"/>
              <a:t>, but this can be your favorite network.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Finally, the feature vector is used to classify the proposal as one of the 80 categories or background and a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 is used to predict a refined spatial extent of the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compare the proposed </a:t>
            </a:r>
            <a:r>
              <a:rPr lang="en-US" dirty="0" err="1" smtClean="0"/>
              <a:t>RoIAlign</a:t>
            </a:r>
            <a:r>
              <a:rPr lang="en-US" dirty="0" smtClean="0"/>
              <a:t> operation to </a:t>
            </a:r>
            <a:r>
              <a:rPr lang="en-US" dirty="0" err="1" smtClean="0"/>
              <a:t>RoIPool</a:t>
            </a:r>
            <a:r>
              <a:rPr lang="en-US" dirty="0" smtClean="0"/>
              <a:t>, we can determine that</a:t>
            </a:r>
            <a:r>
              <a:rPr lang="en-US" baseline="0" dirty="0" smtClean="0"/>
              <a:t> the preserving alignment and not quantizing the bins is crucially important to mask 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1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summary, quantizing the original proposal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 is a crucial mistake for fine-grained tasks like predicting masks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11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brings us to the last second</a:t>
            </a:r>
            <a:r>
              <a:rPr lang="en-US" baseline="0" dirty="0" smtClean="0"/>
              <a:t> new </a:t>
            </a:r>
            <a:r>
              <a:rPr lang="en-US" dirty="0" smtClean="0"/>
              <a:t>component in</a:t>
            </a:r>
            <a:r>
              <a:rPr lang="en-US" baseline="0" dirty="0" smtClean="0"/>
              <a:t> Mask R-CNN, which is a task specific head for mask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2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Recall that from Fast and Faster R-CNN, we have a head that operates on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RoIAlign</a:t>
            </a:r>
            <a:r>
              <a:rPr lang="en-US" baseline="0" dirty="0" smtClean="0"/>
              <a:t> features in order to do object classification and box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4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we add a new head, which operates on the </a:t>
            </a:r>
            <a:r>
              <a:rPr lang="en-US" baseline="0" dirty="0" err="1" smtClean="0"/>
              <a:t>RoIAlign</a:t>
            </a:r>
            <a:r>
              <a:rPr lang="en-US" baseline="0" dirty="0" smtClean="0"/>
              <a:t> features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mask prediction is a spatial task, this head is fully convolutional and uses a combination of conv layers and </a:t>
            </a:r>
            <a:r>
              <a:rPr lang="en-US" baseline="0" dirty="0" err="1" smtClean="0"/>
              <a:t>convtranspose</a:t>
            </a:r>
            <a:r>
              <a:rPr lang="en-US" baseline="0" dirty="0" smtClean="0"/>
              <a:t> to eventually predict a 28x28 mask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4A494-5BC2-8244-8955-C6FA1B6BD7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28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as</a:t>
            </a:r>
            <a:r>
              <a:rPr lang="en-US" baseline="0" dirty="0" smtClean="0"/>
              <a:t> an extension it’s possible to also use the same idea to predict 2D pose by simply adding another output 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5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idea is to treat</a:t>
            </a:r>
            <a:r>
              <a:rPr lang="en-US" baseline="0" dirty="0" smtClean="0"/>
              <a:t> predicting the location of each of the 17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 as a mask prediction problem where the ground truth mask is one-hot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10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interest of time, I will skip over most of the details of training</a:t>
            </a:r>
            <a:r>
              <a:rPr lang="en-US" baseline="0" dirty="0" smtClean="0"/>
              <a:t> other than to say that Mask R-CNN is trained in the same way as Faster R-CNN, but with the addition of training targets for the masks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4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an example</a:t>
            </a:r>
            <a:r>
              <a:rPr lang="en-US" baseline="0" dirty="0" smtClean="0"/>
              <a:t> training image with four training targets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training proposal is matched to a ground truth object and then a target mask is </a:t>
            </a:r>
            <a:r>
              <a:rPr lang="en-US" baseline="0" dirty="0" err="1" smtClean="0"/>
              <a:t>asigned</a:t>
            </a:r>
            <a:r>
              <a:rPr lang="en-US" baseline="0" dirty="0" smtClean="0"/>
              <a:t> to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7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Inference is performed as a two stage cascade for efficiency</a:t>
            </a:r>
          </a:p>
          <a:p>
            <a:endParaRPr lang="en-US" dirty="0" smtClean="0"/>
          </a:p>
          <a:p>
            <a:r>
              <a:rPr lang="en-US" dirty="0" smtClean="0"/>
              <a:t>First</a:t>
            </a:r>
            <a:r>
              <a:rPr lang="en-US" baseline="0" dirty="0" smtClean="0"/>
              <a:t> standard Faster R-CNN inference is run. This involves running the backbone FCN, generating RPN proposals, scoring the proposals with the classification head and refining them with the box </a:t>
            </a:r>
            <a:r>
              <a:rPr lang="en-US" baseline="0" dirty="0" err="1" smtClean="0"/>
              <a:t>regressor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Then non-maximum suppression is applied and the top, say 100, detections are passed to the second stage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second stage, </a:t>
            </a:r>
            <a:r>
              <a:rPr lang="en-US" baseline="0" dirty="0" err="1" smtClean="0"/>
              <a:t>RoIAlign</a:t>
            </a:r>
            <a:r>
              <a:rPr lang="en-US" baseline="0" dirty="0" smtClean="0"/>
              <a:t> is run on these top detections and then they are passed to the mask head to compute the final mask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34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diagram has two</a:t>
            </a:r>
            <a:r>
              <a:rPr lang="en-US" baseline="0" dirty="0" smtClean="0"/>
              <a:t> sides, the left side in light yellow shading has computation that’s done once per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right side, in green shading, has computation that’s performed once per proposal</a:t>
            </a:r>
          </a:p>
          <a:p>
            <a:endParaRPr lang="en-US" baseline="0" dirty="0" smtClean="0"/>
          </a:p>
          <a:p>
            <a:r>
              <a:rPr lang="en-US" dirty="0" smtClean="0"/>
              <a:t>And</a:t>
            </a:r>
            <a:r>
              <a:rPr lang="en-US" baseline="0" dirty="0" smtClean="0"/>
              <a:t> that’s why this method is pretty slow, because it requires a full network evaluation for each cropped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78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the masks are predicted at 28x28 pixels, as a final step they are mapped back into the image space by resampling into the image coordinate frame and then thresholding the soft prediction at 0.5.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0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the masks are predicted at 28x28 pixels, as a final step they are mapped back into the image space by resampling into the image coordinate frame and then thresholding the soft prediction at 0.5.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1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50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another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27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 final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we</a:t>
            </a:r>
            <a:r>
              <a:rPr lang="en-US" baseline="0" dirty="0" smtClean="0"/>
              <a:t> can fix this problem of slowness, but in order to explain how, I want to first give an abstracted or generalized presentation of the model</a:t>
            </a:r>
          </a:p>
          <a:p>
            <a:endParaRPr lang="en-US" dirty="0" smtClean="0"/>
          </a:p>
          <a:p>
            <a:r>
              <a:rPr lang="en-US" dirty="0" smtClean="0"/>
              <a:t>First I’m going to start by modifying</a:t>
            </a:r>
            <a:r>
              <a:rPr lang="en-US" baseline="0" dirty="0" smtClean="0"/>
              <a:t> the diagram to include duplication of the input image, which doesn’t change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6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dirty="0" smtClean="0"/>
              <a:t>Now we’re going to replace the particular implementations</a:t>
            </a:r>
            <a:r>
              <a:rPr lang="en-US" baseline="0" dirty="0" smtClean="0"/>
              <a:t> of many components with unspecified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4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the next model, called Fast R-CNN, is instantiated by making a particular set of choices for these unspecified components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proposal mechanism is the same as before, but the rest have changed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goal of these changes is to maintain accuracy, while shifting computation from the per-region side to the per-image side in order to make the model fast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go through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5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 we have fully-convolutional</a:t>
            </a:r>
            <a:r>
              <a:rPr lang="en-US" baseline="0" dirty="0" smtClean="0"/>
              <a:t> network that transforms the image I into a multi-channel feature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91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FCN can be any standard </a:t>
            </a:r>
            <a:r>
              <a:rPr lang="en-US" dirty="0" err="1" smtClean="0"/>
              <a:t>ConvNet</a:t>
            </a:r>
            <a:r>
              <a:rPr lang="en-US" baseline="0" dirty="0" smtClean="0"/>
              <a:t> in practice, like </a:t>
            </a:r>
            <a:r>
              <a:rPr lang="en-US" baseline="0" dirty="0" err="1" smtClean="0"/>
              <a:t>AlexNet</a:t>
            </a:r>
            <a:r>
              <a:rPr lang="en-US" baseline="0" dirty="0" smtClean="0"/>
              <a:t>, VGG, </a:t>
            </a:r>
            <a:r>
              <a:rPr lang="en-US" baseline="0" dirty="0" err="1" smtClean="0"/>
              <a:t>ResNet</a:t>
            </a:r>
            <a:r>
              <a:rPr lang="en-US" baseline="0" dirty="0" smtClean="0"/>
              <a:t>, and so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Importantly, the network used here needs to contain only layers that preserve a spatial layout of the features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 one will do this by taking only the layers up to a certain point from one of these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will be a multi-channel feature map, like in this case one with 512 channels and a height and width that are 1/16 that of the original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8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 second component to look at is that</a:t>
            </a:r>
            <a:r>
              <a:rPr lang="en-US" baseline="0" dirty="0" smtClean="0"/>
              <a:t> crop and warp has been replaced by Region of Interest, or </a:t>
            </a:r>
            <a:r>
              <a:rPr lang="en-US" baseline="0" dirty="0" err="1" smtClean="0"/>
              <a:t>RoI</a:t>
            </a:r>
            <a:r>
              <a:rPr lang="en-US" baseline="0" dirty="0" smtClean="0"/>
              <a:t>, 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5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2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0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8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em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8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0.png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8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0.png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5" Type="http://schemas.openxmlformats.org/officeDocument/2006/relationships/image" Target="../media/image2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8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0.png"/><Relationship Id="rId9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8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90.png"/><Relationship Id="rId9" Type="http://schemas.openxmlformats.org/officeDocument/2006/relationships/image" Target="../media/image5.tif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9.png"/><Relationship Id="rId5" Type="http://schemas.openxmlformats.org/officeDocument/2006/relationships/image" Target="../media/image2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5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5" Type="http://schemas.openxmlformats.org/officeDocument/2006/relationships/image" Target="../media/image2.tiff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0400259" y="5501390"/>
            <a:ext cx="1707090" cy="12366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67793" y="457200"/>
            <a:ext cx="5656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Let’s start: </a:t>
            </a:r>
            <a:r>
              <a:rPr lang="en-US" sz="4400" dirty="0" smtClean="0"/>
              <a:t>What is this?</a:t>
            </a:r>
            <a:endParaRPr lang="en-US" sz="4400" dirty="0"/>
          </a:p>
        </p:txBody>
      </p:sp>
      <p:cxnSp>
        <p:nvCxnSpPr>
          <p:cNvPr id="7" name="Straight Arrow Connector 6"/>
          <p:cNvCxnSpPr>
            <a:stCxn id="5" idx="2"/>
            <a:endCxn id="3" idx="1"/>
          </p:cNvCxnSpPr>
          <p:nvPr/>
        </p:nvCxnSpPr>
        <p:spPr>
          <a:xfrm>
            <a:off x="6096003" y="1226641"/>
            <a:ext cx="4554254" cy="44558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RoIPool</a:t>
            </a:r>
            <a:r>
              <a:rPr lang="en-US" dirty="0" smtClean="0"/>
              <a:t> (on each Proposal)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210708" y="4603174"/>
            <a:ext cx="1183260" cy="1323439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Region of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Interest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dirty="0" err="1" smtClean="0">
                <a:solidFill>
                  <a:srgbClr val="C00000"/>
                </a:solidFill>
              </a:rPr>
              <a:t>RoI</a:t>
            </a:r>
            <a:r>
              <a:rPr lang="en-US" sz="2000" dirty="0" smtClean="0">
                <a:solidFill>
                  <a:srgbClr val="C00000"/>
                </a:solidFill>
              </a:rPr>
              <a:t>)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94446" y="4834558"/>
            <a:ext cx="1835946" cy="2248259"/>
            <a:chOff x="3053347" y="4510971"/>
            <a:chExt cx="1835946" cy="224825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/>
          <p:cNvCxnSpPr>
            <a:stCxn id="56" idx="3"/>
          </p:cNvCxnSpPr>
          <p:nvPr/>
        </p:nvCxnSpPr>
        <p:spPr>
          <a:xfrm flipV="1">
            <a:off x="1756997" y="4605407"/>
            <a:ext cx="2764189" cy="13966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15478" y="2004368"/>
            <a:ext cx="1835946" cy="1780674"/>
          </a:xfrm>
          <a:prstGeom prst="rect">
            <a:avLst/>
          </a:prstGeom>
        </p:spPr>
      </p:pic>
      <p:cxnSp>
        <p:nvCxnSpPr>
          <p:cNvPr id="78" name="Elbow Connector 77"/>
          <p:cNvCxnSpPr/>
          <p:nvPr/>
        </p:nvCxnSpPr>
        <p:spPr>
          <a:xfrm rot="16200000" flipH="1">
            <a:off x="2241189" y="2677304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ounded Rectangle 78"/>
              <p:cNvSpPr/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ounded 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blipFill rotWithShape="0">
                <a:blip r:embed="rId4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60431"/>
              </p:ext>
            </p:extLst>
          </p:nvPr>
        </p:nvGraphicFramePr>
        <p:xfrm>
          <a:off x="3919232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72807"/>
              </p:ext>
            </p:extLst>
          </p:nvPr>
        </p:nvGraphicFramePr>
        <p:xfrm>
          <a:off x="4508193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RoI)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08142" y="1551890"/>
            <a:ext cx="7175715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Transform </a:t>
            </a:r>
            <a:r>
              <a:rPr lang="en-US" sz="2400" dirty="0" smtClean="0">
                <a:solidFill>
                  <a:srgbClr val="C00000"/>
                </a:solidFill>
              </a:rPr>
              <a:t>arbitrary size proposal </a:t>
            </a:r>
            <a:r>
              <a:rPr lang="en-US" sz="2400" dirty="0" smtClean="0"/>
              <a:t>into a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C00000"/>
                </a:solidFill>
              </a:rPr>
              <a:t>fixed-dimensional</a:t>
            </a:r>
            <a:r>
              <a:rPr lang="en-US" sz="2400" dirty="0" smtClean="0"/>
              <a:t> representation (e.g., 2x2)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26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RoIPool</a:t>
            </a:r>
            <a:r>
              <a:rPr lang="en-US" dirty="0" smtClean="0"/>
              <a:t> (on each Proposal)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210708" y="4603174"/>
            <a:ext cx="1183260" cy="1323439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Region of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Interest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dirty="0" err="1" smtClean="0">
                <a:solidFill>
                  <a:srgbClr val="C00000"/>
                </a:solidFill>
              </a:rPr>
              <a:t>RoI</a:t>
            </a:r>
            <a:r>
              <a:rPr lang="en-US" sz="2000" dirty="0" smtClean="0">
                <a:solidFill>
                  <a:srgbClr val="C00000"/>
                </a:solidFill>
              </a:rPr>
              <a:t>)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94446" y="4834558"/>
            <a:ext cx="1835946" cy="2248259"/>
            <a:chOff x="3053347" y="4510971"/>
            <a:chExt cx="1835946" cy="224825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/>
          <p:cNvCxnSpPr>
            <a:stCxn id="56" idx="3"/>
          </p:cNvCxnSpPr>
          <p:nvPr/>
        </p:nvCxnSpPr>
        <p:spPr>
          <a:xfrm flipV="1">
            <a:off x="1756997" y="4605407"/>
            <a:ext cx="2764189" cy="13966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15478" y="2004368"/>
            <a:ext cx="1835946" cy="1780674"/>
          </a:xfrm>
          <a:prstGeom prst="rect">
            <a:avLst/>
          </a:prstGeom>
        </p:spPr>
      </p:pic>
      <p:cxnSp>
        <p:nvCxnSpPr>
          <p:cNvPr id="78" name="Elbow Connector 77"/>
          <p:cNvCxnSpPr/>
          <p:nvPr/>
        </p:nvCxnSpPr>
        <p:spPr>
          <a:xfrm rot="16200000" flipH="1">
            <a:off x="2241189" y="2677304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ounded Rectangle 78"/>
              <p:cNvSpPr/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ounded 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blipFill rotWithShape="0">
                <a:blip r:embed="rId4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60431"/>
              </p:ext>
            </p:extLst>
          </p:nvPr>
        </p:nvGraphicFramePr>
        <p:xfrm>
          <a:off x="3919232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7490"/>
              </p:ext>
            </p:extLst>
          </p:nvPr>
        </p:nvGraphicFramePr>
        <p:xfrm>
          <a:off x="4508193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625129"/>
              </p:ext>
            </p:extLst>
          </p:nvPr>
        </p:nvGraphicFramePr>
        <p:xfrm>
          <a:off x="4655210" y="3058305"/>
          <a:ext cx="2152892" cy="28910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5624"/>
                <a:gridCol w="717268"/>
              </a:tblGrid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3" name="Straight Arrow Connector 62"/>
          <p:cNvCxnSpPr/>
          <p:nvPr/>
        </p:nvCxnSpPr>
        <p:spPr>
          <a:xfrm flipV="1">
            <a:off x="4508193" y="3048689"/>
            <a:ext cx="147017" cy="2758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537021" y="5959003"/>
            <a:ext cx="271081" cy="2172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38232" y="3014565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Snapped </a:t>
            </a:r>
            <a:r>
              <a:rPr lang="en-US" dirty="0" err="1" smtClean="0">
                <a:solidFill>
                  <a:srgbClr val="C00000"/>
                </a:solidFill>
              </a:rPr>
              <a:t>RoI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RoI)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08142" y="1551890"/>
            <a:ext cx="7175715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Transform </a:t>
            </a:r>
            <a:r>
              <a:rPr lang="en-US" sz="2400" dirty="0" smtClean="0">
                <a:solidFill>
                  <a:srgbClr val="C00000"/>
                </a:solidFill>
              </a:rPr>
              <a:t>arbitrary size proposal </a:t>
            </a:r>
            <a:r>
              <a:rPr lang="en-US" sz="2400" dirty="0" smtClean="0"/>
              <a:t>into a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C00000"/>
                </a:solidFill>
              </a:rPr>
              <a:t>fixed-dimensional</a:t>
            </a:r>
            <a:r>
              <a:rPr lang="en-US" sz="2400" dirty="0"/>
              <a:t> representation (e.g., 2x2)</a:t>
            </a:r>
          </a:p>
        </p:txBody>
      </p:sp>
    </p:spTree>
    <p:extLst>
      <p:ext uri="{BB962C8B-B14F-4D97-AF65-F5344CB8AC3E}">
        <p14:creationId xmlns:p14="http://schemas.microsoft.com/office/powerpoint/2010/main" val="144860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RoIPool</a:t>
            </a:r>
            <a:r>
              <a:rPr lang="en-US" dirty="0" smtClean="0"/>
              <a:t> (on each Proposal)</a:t>
            </a:r>
            <a:endParaRPr lang="en-US" dirty="0"/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8149"/>
              </p:ext>
            </p:extLst>
          </p:nvPr>
        </p:nvGraphicFramePr>
        <p:xfrm>
          <a:off x="8951653" y="4059968"/>
          <a:ext cx="1401602" cy="13979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0801"/>
                <a:gridCol w="700801"/>
              </a:tblGrid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4" name="Straight Arrow Connector 63"/>
          <p:cNvCxnSpPr/>
          <p:nvPr/>
        </p:nvCxnSpPr>
        <p:spPr>
          <a:xfrm>
            <a:off x="6707858" y="4758949"/>
            <a:ext cx="215835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616980" y="4417632"/>
            <a:ext cx="110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RoIPool</a:t>
            </a:r>
            <a:endParaRPr lang="en-US" dirty="0" smtClean="0"/>
          </a:p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609038" y="5689332"/>
            <a:ext cx="2322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 value</a:t>
            </a:r>
          </a:p>
          <a:p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C00000"/>
                </a:solidFill>
              </a:rPr>
              <a:t>max</a:t>
            </a:r>
            <a:r>
              <a:rPr lang="en-US" sz="2400" dirty="0" smtClean="0"/>
              <a:t> over input</a:t>
            </a:r>
          </a:p>
          <a:p>
            <a:r>
              <a:rPr lang="en-US" sz="2400" dirty="0" smtClean="0"/>
              <a:t>cells</a:t>
            </a:r>
          </a:p>
          <a:p>
            <a:endParaRPr lang="en-US" sz="24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0006664" y="5155933"/>
            <a:ext cx="0" cy="5333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866208" y="3612089"/>
            <a:ext cx="13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(Fixed dimensional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representation)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446" y="4834558"/>
            <a:ext cx="1835946" cy="2248259"/>
            <a:chOff x="3053347" y="4510971"/>
            <a:chExt cx="1835946" cy="224825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15478" y="2004368"/>
            <a:ext cx="1835946" cy="1780674"/>
          </a:xfrm>
          <a:prstGeom prst="rect">
            <a:avLst/>
          </a:prstGeom>
        </p:spPr>
      </p:pic>
      <p:cxnSp>
        <p:nvCxnSpPr>
          <p:cNvPr id="78" name="Elbow Connector 77"/>
          <p:cNvCxnSpPr/>
          <p:nvPr/>
        </p:nvCxnSpPr>
        <p:spPr>
          <a:xfrm rot="16200000" flipH="1">
            <a:off x="2241189" y="2677304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ounded Rectangle 78"/>
              <p:cNvSpPr/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ounded 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blipFill rotWithShape="0">
                <a:blip r:embed="rId4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07861"/>
              </p:ext>
            </p:extLst>
          </p:nvPr>
        </p:nvGraphicFramePr>
        <p:xfrm>
          <a:off x="3919232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792104"/>
              </p:ext>
            </p:extLst>
          </p:nvPr>
        </p:nvGraphicFramePr>
        <p:xfrm>
          <a:off x="4655210" y="3058305"/>
          <a:ext cx="2152892" cy="28910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5624"/>
                <a:gridCol w="717268"/>
              </a:tblGrid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638232" y="3014565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Snapped </a:t>
            </a:r>
            <a:r>
              <a:rPr lang="en-US" dirty="0" err="1" smtClean="0">
                <a:solidFill>
                  <a:srgbClr val="C00000"/>
                </a:solidFill>
              </a:rPr>
              <a:t>RoI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8296" y="5959485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RoI)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08142" y="1551890"/>
            <a:ext cx="7175715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Transform </a:t>
            </a:r>
            <a:r>
              <a:rPr lang="en-US" sz="2400" dirty="0" smtClean="0">
                <a:solidFill>
                  <a:srgbClr val="C00000"/>
                </a:solidFill>
              </a:rPr>
              <a:t>arbitrary size proposal </a:t>
            </a:r>
            <a:r>
              <a:rPr lang="en-US" sz="2400" dirty="0" smtClean="0"/>
              <a:t>into a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C00000"/>
                </a:solidFill>
              </a:rPr>
              <a:t>fixed-dimensional</a:t>
            </a:r>
            <a:r>
              <a:rPr lang="en-US" sz="2400" dirty="0"/>
              <a:t> representation (e.g., 2x2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3210708" y="4603174"/>
            <a:ext cx="1183260" cy="1323439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Region of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Interest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dirty="0" err="1" smtClean="0">
                <a:solidFill>
                  <a:srgbClr val="C00000"/>
                </a:solidFill>
              </a:rPr>
              <a:t>RoI</a:t>
            </a:r>
            <a:r>
              <a:rPr lang="en-US" sz="2000" dirty="0" smtClean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1756997" y="4603174"/>
            <a:ext cx="2768609" cy="139884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Fast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3883690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20" idx="2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RoIPool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3"/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smtClean="0">
                    <a:solidFill>
                      <a:schemeClr val="tx1"/>
                    </a:solidFill>
                  </a:rPr>
                  <a:t>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l="-3646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5554483" y="5703677"/>
            <a:ext cx="6209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Region proposals have very poor recall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(ok for PASCAL VOC, major bottleneck for COCO)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Also, they can be slow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Faster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3883690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0251144" y="3980478"/>
            <a:ext cx="10028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80"/>
              </a:lnSpc>
            </a:pPr>
            <a:r>
              <a:rPr lang="en-US" sz="2400" dirty="0" smtClean="0"/>
              <a:t>.</a:t>
            </a:r>
          </a:p>
          <a:p>
            <a:pPr algn="ctr">
              <a:lnSpc>
                <a:spcPts val="580"/>
              </a:lnSpc>
            </a:pPr>
            <a:endParaRPr lang="en-US" sz="2400" dirty="0" smtClean="0"/>
          </a:p>
          <a:p>
            <a:pPr algn="ctr">
              <a:lnSpc>
                <a:spcPts val="580"/>
              </a:lnSpc>
            </a:pPr>
            <a:r>
              <a:rPr lang="en-US" sz="2400" dirty="0" smtClean="0"/>
              <a:t>.</a:t>
            </a:r>
          </a:p>
          <a:p>
            <a:pPr algn="ctr">
              <a:lnSpc>
                <a:spcPts val="580"/>
              </a:lnSpc>
            </a:pPr>
            <a:endParaRPr lang="en-US" sz="2400" dirty="0" smtClean="0"/>
          </a:p>
          <a:p>
            <a:pPr algn="ctr">
              <a:lnSpc>
                <a:spcPts val="58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RPN(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blipFill rotWithShape="0">
                <a:blip r:embed="rId8"/>
                <a:stretch>
                  <a:fillRect l="-2899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RoIPool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50979" y="5276394"/>
            <a:ext cx="2247765" cy="12359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552982" y="5703677"/>
            <a:ext cx="6212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Learned proposals</a:t>
            </a:r>
          </a:p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Sharing computation with whole-image network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69268" y="-5387"/>
            <a:ext cx="4208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Ren, He, Girshick, Sun. Faster R-CNN: </a:t>
            </a:r>
            <a:br>
              <a:rPr lang="en-US" sz="1600" dirty="0" smtClean="0"/>
            </a:br>
            <a:r>
              <a:rPr lang="en-US" sz="1600" dirty="0" smtClean="0"/>
              <a:t>Towards Real-Time Object Detection. NIPS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02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Proposal Network (RPN)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8" r="403"/>
          <a:stretch/>
        </p:blipFill>
        <p:spPr>
          <a:xfrm>
            <a:off x="2719831" y="2559050"/>
            <a:ext cx="6725111" cy="3617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3231" y="3032798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(Shared over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FPN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smtClean="0">
                <a:solidFill>
                  <a:schemeClr val="tx2"/>
                </a:solidFill>
              </a:rPr>
              <a:t>levels)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3488" y="3755498"/>
            <a:ext cx="2472056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/>
            <a:r>
              <a:rPr lang="en-US" sz="2000" dirty="0" smtClean="0"/>
              <a:t>Anchors are prototypical</a:t>
            </a:r>
            <a:r>
              <a:rPr lang="en-US" sz="2000" dirty="0"/>
              <a:t> </a:t>
            </a:r>
            <a:r>
              <a:rPr lang="en-US" sz="2000" dirty="0" smtClean="0"/>
              <a:t>object boxes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4255" y="1536192"/>
            <a:ext cx="9623487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Proposals = sliding window object/not-object classifier + box regression</a:t>
            </a:r>
          </a:p>
          <a:p>
            <a:pPr algn="ctr"/>
            <a:r>
              <a:rPr lang="en-US" sz="2400" i="1" dirty="0" smtClean="0"/>
              <a:t>inside the same network</a:t>
            </a:r>
            <a:endParaRPr lang="en-US" sz="2400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10380" r="82049" b="10418"/>
          <a:stretch/>
        </p:blipFill>
        <p:spPr>
          <a:xfrm>
            <a:off x="468201" y="3077631"/>
            <a:ext cx="1835946" cy="1780674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14" idx="2"/>
          </p:cNvCxnSpPr>
          <p:nvPr/>
        </p:nvCxnSpPr>
        <p:spPr>
          <a:xfrm rot="16200000" flipH="1">
            <a:off x="2493912" y="3750567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453345" y="5108365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5" y="5108365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79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Mask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2587668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2222021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1822777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3314664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 flipV="1">
            <a:off x="6787037" y="2951166"/>
            <a:ext cx="519000" cy="12898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2951166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2186275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2952349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RPN(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blipFill rotWithShape="0">
                <a:blip r:embed="rId8"/>
                <a:stretch>
                  <a:fillRect l="-2899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06036" y="4517866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Mask FCN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3" idx="3"/>
            <a:endCxn id="45" idx="1"/>
          </p:cNvCxnSpPr>
          <p:nvPr/>
        </p:nvCxnSpPr>
        <p:spPr>
          <a:xfrm>
            <a:off x="6787037" y="4241001"/>
            <a:ext cx="518999" cy="6403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3"/>
          </p:cNvCxnSpPr>
          <p:nvPr/>
        </p:nvCxnSpPr>
        <p:spPr>
          <a:xfrm flipV="1">
            <a:off x="8637531" y="4879146"/>
            <a:ext cx="306974" cy="22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110" y="4359584"/>
            <a:ext cx="1032640" cy="10326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702599" y="-5387"/>
            <a:ext cx="2575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He, </a:t>
            </a:r>
            <a:r>
              <a:rPr lang="en-US" sz="1600" dirty="0" err="1" smtClean="0"/>
              <a:t>Gkioxari</a:t>
            </a:r>
            <a:r>
              <a:rPr lang="en-US" sz="1600" dirty="0" smtClean="0"/>
              <a:t>, </a:t>
            </a:r>
            <a:r>
              <a:rPr lang="en-US" sz="1600" dirty="0" err="1" smtClean="0"/>
              <a:t>Dollár</a:t>
            </a:r>
            <a:r>
              <a:rPr lang="en-US" sz="1600" dirty="0" smtClean="0"/>
              <a:t>, Girshick.</a:t>
            </a:r>
          </a:p>
          <a:p>
            <a:pPr algn="r"/>
            <a:r>
              <a:rPr lang="en-US" sz="1600" dirty="0" smtClean="0"/>
              <a:t>Mask R-CNN. ICCV 2017.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899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Mask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2587668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2222021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1822777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3314664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 flipV="1">
            <a:off x="6787037" y="2951166"/>
            <a:ext cx="519000" cy="12898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2951166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2186275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2952349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RPN(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blipFill rotWithShape="0">
                <a:blip r:embed="rId8"/>
                <a:stretch>
                  <a:fillRect l="-2899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06036" y="4517866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Mask FCN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3" idx="3"/>
            <a:endCxn id="45" idx="1"/>
          </p:cNvCxnSpPr>
          <p:nvPr/>
        </p:nvCxnSpPr>
        <p:spPr>
          <a:xfrm>
            <a:off x="6787037" y="4241001"/>
            <a:ext cx="518999" cy="6403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3"/>
          </p:cNvCxnSpPr>
          <p:nvPr/>
        </p:nvCxnSpPr>
        <p:spPr>
          <a:xfrm flipV="1">
            <a:off x="8637531" y="4879146"/>
            <a:ext cx="306974" cy="22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110" y="4359584"/>
            <a:ext cx="1032640" cy="103264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3654239" y="3618605"/>
            <a:ext cx="2247765" cy="12359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3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RoIAlign</a:t>
            </a:r>
            <a:r>
              <a:rPr lang="en-US" dirty="0" smtClean="0"/>
              <a:t> (on each Proposal)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0174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2258"/>
              </p:ext>
            </p:extLst>
          </p:nvPr>
        </p:nvGraphicFramePr>
        <p:xfrm>
          <a:off x="4529135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741774" y="3614268"/>
            <a:ext cx="601177" cy="826639"/>
            <a:chOff x="4741774" y="3421764"/>
            <a:chExt cx="601177" cy="826639"/>
          </a:xfrm>
        </p:grpSpPr>
        <p:sp>
          <p:nvSpPr>
            <p:cNvPr id="6" name="Oval 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9726" y="3609638"/>
            <a:ext cx="601177" cy="826639"/>
            <a:chOff x="4741774" y="3421764"/>
            <a:chExt cx="601177" cy="826639"/>
          </a:xfrm>
        </p:grpSpPr>
        <p:sp>
          <p:nvSpPr>
            <p:cNvPr id="20" name="Oval 19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39726" y="5064491"/>
            <a:ext cx="601177" cy="826639"/>
            <a:chOff x="4741774" y="3421764"/>
            <a:chExt cx="601177" cy="826639"/>
          </a:xfrm>
        </p:grpSpPr>
        <p:sp>
          <p:nvSpPr>
            <p:cNvPr id="26" name="Oval 2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41774" y="5075406"/>
            <a:ext cx="601177" cy="826639"/>
            <a:chOff x="4741774" y="3421764"/>
            <a:chExt cx="601177" cy="826639"/>
          </a:xfrm>
        </p:grpSpPr>
        <p:sp>
          <p:nvSpPr>
            <p:cNvPr id="32" name="Oval 31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29" idx="7"/>
          </p:cNvCxnSpPr>
          <p:nvPr/>
        </p:nvCxnSpPr>
        <p:spPr>
          <a:xfrm flipV="1">
            <a:off x="6327512" y="5234404"/>
            <a:ext cx="505088" cy="57867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3"/>
          </p:cNvCxnSpPr>
          <p:nvPr/>
        </p:nvCxnSpPr>
        <p:spPr>
          <a:xfrm flipH="1">
            <a:off x="6096001" y="5877739"/>
            <a:ext cx="166853" cy="8094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1"/>
          </p:cNvCxnSpPr>
          <p:nvPr/>
        </p:nvCxnSpPr>
        <p:spPr>
          <a:xfrm flipH="1" flipV="1">
            <a:off x="6115050" y="5240755"/>
            <a:ext cx="147804" cy="5723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9" idx="5"/>
          </p:cNvCxnSpPr>
          <p:nvPr/>
        </p:nvCxnSpPr>
        <p:spPr>
          <a:xfrm>
            <a:off x="6327512" y="5877739"/>
            <a:ext cx="505088" cy="8094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58923" y="2493300"/>
            <a:ext cx="204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of bilinear</a:t>
            </a:r>
          </a:p>
          <a:p>
            <a:r>
              <a:rPr lang="en-US" dirty="0"/>
              <a:t>i</a:t>
            </a:r>
            <a:r>
              <a:rPr lang="en-US" dirty="0" smtClean="0"/>
              <a:t>nterpolation points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7" idx="1"/>
          </p:cNvCxnSpPr>
          <p:nvPr/>
        </p:nvCxnSpPr>
        <p:spPr>
          <a:xfrm flipH="1">
            <a:off x="6341975" y="2816466"/>
            <a:ext cx="1416948" cy="7889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47483" y="1536192"/>
            <a:ext cx="7697034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Smoothly </a:t>
            </a:r>
            <a:r>
              <a:rPr lang="en-US" sz="2400" dirty="0" smtClean="0"/>
              <a:t>transform </a:t>
            </a:r>
            <a:r>
              <a:rPr lang="en-US" sz="2400" dirty="0" err="1" smtClean="0"/>
              <a:t>RoI</a:t>
            </a:r>
            <a:r>
              <a:rPr lang="en-US" sz="2400" dirty="0" smtClean="0"/>
              <a:t> features into</a:t>
            </a:r>
            <a:br>
              <a:rPr lang="en-US" sz="2400" dirty="0" smtClean="0"/>
            </a:br>
            <a:r>
              <a:rPr lang="en-US" sz="2400" dirty="0" smtClean="0"/>
              <a:t>a fixed-dimensional representation (e.g., 2x2)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</a:t>
            </a:r>
            <a:r>
              <a:rPr lang="en-US" sz="1200" dirty="0" err="1" smtClean="0">
                <a:solidFill>
                  <a:schemeClr val="tx2"/>
                </a:solidFill>
              </a:rPr>
              <a:t>RoI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446" y="4834558"/>
            <a:ext cx="1835946" cy="2248259"/>
            <a:chOff x="3053347" y="4510971"/>
            <a:chExt cx="1835946" cy="224825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/>
          <p:cNvCxnSpPr>
            <a:stCxn id="56" idx="3"/>
          </p:cNvCxnSpPr>
          <p:nvPr/>
        </p:nvCxnSpPr>
        <p:spPr>
          <a:xfrm flipV="1">
            <a:off x="1756997" y="4605407"/>
            <a:ext cx="2764189" cy="13966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15478" y="2004368"/>
            <a:ext cx="1835946" cy="1780674"/>
          </a:xfrm>
          <a:prstGeom prst="rect">
            <a:avLst/>
          </a:prstGeom>
        </p:spPr>
      </p:pic>
      <p:cxnSp>
        <p:nvCxnSpPr>
          <p:cNvPr id="78" name="Elbow Connector 77"/>
          <p:cNvCxnSpPr/>
          <p:nvPr/>
        </p:nvCxnSpPr>
        <p:spPr>
          <a:xfrm rot="16200000" flipH="1">
            <a:off x="2241189" y="2677304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ounded Rectangle 78"/>
              <p:cNvSpPr/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ounded 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blipFill rotWithShape="0">
                <a:blip r:embed="rId4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210708" y="4603174"/>
            <a:ext cx="1183260" cy="101566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err="1" smtClean="0">
                <a:solidFill>
                  <a:srgbClr val="C00000"/>
                </a:solidFill>
              </a:rPr>
              <a:t>RoI</a:t>
            </a:r>
            <a:r>
              <a:rPr lang="en-US" sz="2000" dirty="0" smtClean="0">
                <a:solidFill>
                  <a:srgbClr val="C00000"/>
                </a:solidFill>
              </a:rPr>
              <a:t> from RPN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RoIAlign</a:t>
            </a:r>
            <a:r>
              <a:rPr lang="en-US" dirty="0" smtClean="0"/>
              <a:t> (on each Proposal)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0174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2258"/>
              </p:ext>
            </p:extLst>
          </p:nvPr>
        </p:nvGraphicFramePr>
        <p:xfrm>
          <a:off x="4529135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741774" y="3614268"/>
            <a:ext cx="601177" cy="826639"/>
            <a:chOff x="4741774" y="3421764"/>
            <a:chExt cx="601177" cy="826639"/>
          </a:xfrm>
        </p:grpSpPr>
        <p:sp>
          <p:nvSpPr>
            <p:cNvPr id="6" name="Oval 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9726" y="3609638"/>
            <a:ext cx="601177" cy="826639"/>
            <a:chOff x="4741774" y="3421764"/>
            <a:chExt cx="601177" cy="826639"/>
          </a:xfrm>
        </p:grpSpPr>
        <p:sp>
          <p:nvSpPr>
            <p:cNvPr id="20" name="Oval 19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39726" y="5064491"/>
            <a:ext cx="601177" cy="826639"/>
            <a:chOff x="4741774" y="3421764"/>
            <a:chExt cx="601177" cy="826639"/>
          </a:xfrm>
        </p:grpSpPr>
        <p:sp>
          <p:nvSpPr>
            <p:cNvPr id="26" name="Oval 25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41774" y="5075406"/>
            <a:ext cx="601177" cy="826639"/>
            <a:chOff x="4741774" y="3421764"/>
            <a:chExt cx="601177" cy="826639"/>
          </a:xfrm>
        </p:grpSpPr>
        <p:sp>
          <p:nvSpPr>
            <p:cNvPr id="32" name="Oval 31"/>
            <p:cNvSpPr/>
            <p:nvPr/>
          </p:nvSpPr>
          <p:spPr>
            <a:xfrm>
              <a:off x="4741774" y="342176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251511" y="342639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741774" y="415233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51511" y="41569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29" idx="7"/>
          </p:cNvCxnSpPr>
          <p:nvPr/>
        </p:nvCxnSpPr>
        <p:spPr>
          <a:xfrm flipV="1">
            <a:off x="6327512" y="5234404"/>
            <a:ext cx="505088" cy="57867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3"/>
          </p:cNvCxnSpPr>
          <p:nvPr/>
        </p:nvCxnSpPr>
        <p:spPr>
          <a:xfrm flipH="1">
            <a:off x="6096001" y="5877739"/>
            <a:ext cx="166853" cy="80949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9" idx="1"/>
          </p:cNvCxnSpPr>
          <p:nvPr/>
        </p:nvCxnSpPr>
        <p:spPr>
          <a:xfrm flipH="1" flipV="1">
            <a:off x="6115050" y="5240755"/>
            <a:ext cx="147804" cy="572326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9" idx="5"/>
          </p:cNvCxnSpPr>
          <p:nvPr/>
        </p:nvCxnSpPr>
        <p:spPr>
          <a:xfrm>
            <a:off x="6327512" y="5877739"/>
            <a:ext cx="505088" cy="80949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8149"/>
              </p:ext>
            </p:extLst>
          </p:nvPr>
        </p:nvGraphicFramePr>
        <p:xfrm>
          <a:off x="8951653" y="4059968"/>
          <a:ext cx="1401602" cy="13979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00801"/>
                <a:gridCol w="700801"/>
              </a:tblGrid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698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7758923" y="2493300"/>
            <a:ext cx="204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Grid of bilinear</a:t>
            </a:r>
          </a:p>
          <a:p>
            <a:r>
              <a:rPr lang="en-US" dirty="0"/>
              <a:t>i</a:t>
            </a:r>
            <a:r>
              <a:rPr lang="en-US" dirty="0" smtClean="0"/>
              <a:t>nterpolation points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7" idx="1"/>
          </p:cNvCxnSpPr>
          <p:nvPr/>
        </p:nvCxnSpPr>
        <p:spPr>
          <a:xfrm flipH="1">
            <a:off x="6341975" y="2816466"/>
            <a:ext cx="1416948" cy="78897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707858" y="4758949"/>
            <a:ext cx="215835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616980" y="4417632"/>
            <a:ext cx="1109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 smtClean="0"/>
          </a:p>
          <a:p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8226152" y="5669955"/>
            <a:ext cx="3561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Feature value is </a:t>
            </a:r>
            <a:r>
              <a:rPr lang="en-US" sz="2400" smtClean="0"/>
              <a:t>average of interpolated</a:t>
            </a:r>
            <a:r>
              <a:rPr lang="en-US" sz="2400" dirty="0"/>
              <a:t> </a:t>
            </a:r>
            <a:r>
              <a:rPr lang="en-US" sz="2400" smtClean="0"/>
              <a:t>values </a:t>
            </a:r>
            <a:r>
              <a:rPr lang="en-US" sz="2400" dirty="0" smtClean="0"/>
              <a:t>on grid</a:t>
            </a:r>
          </a:p>
          <a:p>
            <a:endParaRPr lang="en-US" sz="24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0006664" y="5155933"/>
            <a:ext cx="0" cy="53339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54310" y="6207458"/>
            <a:ext cx="1285416" cy="276999"/>
          </a:xfrm>
          <a:prstGeom prst="rect">
            <a:avLst/>
          </a:prstGeom>
          <a:solidFill>
            <a:schemeClr val="bg1">
              <a:alpha val="4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tx2"/>
                </a:solidFill>
              </a:rPr>
              <a:t>(Variable size </a:t>
            </a:r>
            <a:r>
              <a:rPr lang="en-US" sz="1200" dirty="0" err="1" smtClean="0">
                <a:solidFill>
                  <a:schemeClr val="tx2"/>
                </a:solidFill>
              </a:rPr>
              <a:t>RoI</a:t>
            </a:r>
            <a:r>
              <a:rPr lang="en-US" sz="1200" dirty="0" smtClean="0">
                <a:solidFill>
                  <a:schemeClr val="tx2"/>
                </a:solidFill>
              </a:rPr>
              <a:t>)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66208" y="3612089"/>
            <a:ext cx="1355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(Fixed dimensional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representation)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94446" y="4834558"/>
            <a:ext cx="1835946" cy="2248259"/>
            <a:chOff x="3053347" y="4510971"/>
            <a:chExt cx="1835946" cy="224825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Elbow Connector 73"/>
          <p:cNvCxnSpPr>
            <a:stCxn id="56" idx="3"/>
          </p:cNvCxnSpPr>
          <p:nvPr/>
        </p:nvCxnSpPr>
        <p:spPr>
          <a:xfrm flipV="1">
            <a:off x="1756997" y="4605407"/>
            <a:ext cx="2764189" cy="13966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15478" y="2004368"/>
            <a:ext cx="1835946" cy="1780674"/>
          </a:xfrm>
          <a:prstGeom prst="rect">
            <a:avLst/>
          </a:prstGeom>
        </p:spPr>
      </p:pic>
      <p:cxnSp>
        <p:nvCxnSpPr>
          <p:cNvPr id="78" name="Elbow Connector 77"/>
          <p:cNvCxnSpPr/>
          <p:nvPr/>
        </p:nvCxnSpPr>
        <p:spPr>
          <a:xfrm rot="16200000" flipH="1">
            <a:off x="2241189" y="2677304"/>
            <a:ext cx="570305" cy="2785780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ounded Rectangle 78"/>
              <p:cNvSpPr/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ounded 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22" y="4035102"/>
                <a:ext cx="1865658" cy="640486"/>
              </a:xfrm>
              <a:prstGeom prst="roundRect">
                <a:avLst/>
              </a:prstGeom>
              <a:blipFill rotWithShape="0">
                <a:blip r:embed="rId4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2247483" y="1536192"/>
            <a:ext cx="7697034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Smoothly </a:t>
            </a:r>
            <a:r>
              <a:rPr lang="en-US" sz="2400" dirty="0" smtClean="0"/>
              <a:t>transform </a:t>
            </a:r>
            <a:r>
              <a:rPr lang="en-US" sz="2400" dirty="0" err="1" smtClean="0"/>
              <a:t>RoI</a:t>
            </a:r>
            <a:r>
              <a:rPr lang="en-US" sz="2400" dirty="0" smtClean="0"/>
              <a:t> features into</a:t>
            </a:r>
            <a:br>
              <a:rPr lang="en-US" sz="2400" dirty="0" smtClean="0"/>
            </a:br>
            <a:r>
              <a:rPr lang="en-US" sz="2400" dirty="0" smtClean="0"/>
              <a:t>a </a:t>
            </a:r>
            <a:r>
              <a:rPr lang="en-US" sz="2400" dirty="0"/>
              <a:t>fixed-dimensional representation (e.g., 2x2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3210708" y="4603174"/>
            <a:ext cx="1183260" cy="1015663"/>
          </a:xfrm>
          <a:prstGeom prst="rect">
            <a:avLst/>
          </a:prstGeom>
          <a:solidFill>
            <a:schemeClr val="bg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Proposal</a:t>
            </a:r>
          </a:p>
          <a:p>
            <a:r>
              <a:rPr lang="en-US" sz="2000" dirty="0" err="1" smtClean="0">
                <a:solidFill>
                  <a:srgbClr val="C00000"/>
                </a:solidFill>
              </a:rPr>
              <a:t>RoI</a:t>
            </a:r>
            <a:r>
              <a:rPr lang="en-US" sz="2000" dirty="0" smtClean="0">
                <a:solidFill>
                  <a:srgbClr val="C00000"/>
                </a:solidFill>
              </a:rPr>
              <a:t> from RPN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8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85346" y="1357829"/>
            <a:ext cx="7106653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“Slow”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ConvNet(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blipFill rotWithShape="0">
                <a:blip r:embed="rId4"/>
                <a:stretch>
                  <a:fillRect l="-2091" r="-2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1-vs-rest SVMs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871946" y="4247188"/>
            <a:ext cx="171456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Elbow Connector 54"/>
          <p:cNvCxnSpPr/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Crop &amp; warp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25" idx="1"/>
          </p:cNvCxnSpPr>
          <p:nvPr/>
        </p:nvCxnSpPr>
        <p:spPr>
          <a:xfrm>
            <a:off x="6787037" y="4241001"/>
            <a:ext cx="347545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3052" t="14492" r="85147" b="10418"/>
          <a:stretch/>
        </p:blipFill>
        <p:spPr>
          <a:xfrm>
            <a:off x="6093753" y="3809609"/>
            <a:ext cx="864693" cy="86469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093753" y="3809610"/>
            <a:ext cx="864693" cy="864693"/>
          </a:xfrm>
          <a:prstGeom prst="rect">
            <a:avLst/>
          </a:prstGeom>
          <a:solidFill>
            <a:schemeClr val="accent4">
              <a:alpha val="42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endCxn id="58" idx="1"/>
          </p:cNvCxnSpPr>
          <p:nvPr/>
        </p:nvCxnSpPr>
        <p:spPr>
          <a:xfrm>
            <a:off x="2201220" y="4241001"/>
            <a:ext cx="1763382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25121" y="6385303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180331" y="4662261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5" name="Oval 34"/>
          <p:cNvSpPr/>
          <p:nvPr/>
        </p:nvSpPr>
        <p:spPr>
          <a:xfrm>
            <a:off x="7792765" y="4662260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6" name="Oval 35"/>
          <p:cNvSpPr/>
          <p:nvPr/>
        </p:nvSpPr>
        <p:spPr>
          <a:xfrm>
            <a:off x="10535905" y="3902561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535904" y="5396266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61124" y="-15685"/>
            <a:ext cx="5811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Girshick, Donahue, Darrell</a:t>
            </a:r>
            <a:r>
              <a:rPr lang="en-US" sz="1600" dirty="0"/>
              <a:t>, Malik. Rich Feature Hierarchies for </a:t>
            </a:r>
            <a:endParaRPr lang="en-US" sz="1600" dirty="0" smtClean="0"/>
          </a:p>
          <a:p>
            <a:pPr algn="r"/>
            <a:r>
              <a:rPr lang="en-US" sz="1600" dirty="0" smtClean="0"/>
              <a:t>Accurate Object Detection and Semantic Segmentation. CVPR 2014.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52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</a:t>
            </a:r>
            <a:r>
              <a:rPr lang="en-US" dirty="0" err="1" smtClean="0"/>
              <a:t>RoI</a:t>
            </a:r>
            <a:r>
              <a:rPr lang="en-US" dirty="0" err="1" smtClean="0">
                <a:solidFill>
                  <a:srgbClr val="C00000"/>
                </a:solidFill>
              </a:rPr>
              <a:t>Pool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2108200"/>
            <a:ext cx="8737600" cy="447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7726" y="1530112"/>
            <a:ext cx="2997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Preserve alignment </a:t>
            </a:r>
            <a:r>
              <a:rPr lang="en-US" sz="2000" smtClean="0">
                <a:solidFill>
                  <a:srgbClr val="C00000"/>
                </a:solidFill>
              </a:rPr>
              <a:t>or not?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96278" y="1930222"/>
            <a:ext cx="0" cy="301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52488" y="2108199"/>
            <a:ext cx="1084881" cy="26962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556113" y="3230663"/>
            <a:ext cx="1595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+20% relative</a:t>
            </a:r>
            <a:br>
              <a:rPr lang="en-US" sz="2000" dirty="0" smtClean="0">
                <a:solidFill>
                  <a:srgbClr val="C00000"/>
                </a:solidFill>
              </a:rPr>
            </a:br>
            <a:r>
              <a:rPr lang="en-US" sz="2000" dirty="0" smtClean="0">
                <a:solidFill>
                  <a:srgbClr val="C00000"/>
                </a:solidFill>
              </a:rPr>
              <a:t>at high </a:t>
            </a:r>
            <a:r>
              <a:rPr lang="en-US" sz="2000" dirty="0" err="1" smtClean="0">
                <a:solidFill>
                  <a:srgbClr val="C00000"/>
                </a:solidFill>
              </a:rPr>
              <a:t>IoU</a:t>
            </a:r>
            <a:endParaRPr lang="en-US" sz="2000" dirty="0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10151392" y="2836191"/>
            <a:ext cx="480445" cy="4339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0135892" y="3936569"/>
            <a:ext cx="480448" cy="5734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to </a:t>
            </a:r>
            <a:r>
              <a:rPr lang="en-US" dirty="0" err="1" smtClean="0"/>
              <a:t>RoI</a:t>
            </a:r>
            <a:r>
              <a:rPr lang="en-US" dirty="0" err="1" smtClean="0">
                <a:solidFill>
                  <a:srgbClr val="C00000"/>
                </a:solidFill>
              </a:rPr>
              <a:t>Pool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09558"/>
              </p:ext>
            </p:extLst>
          </p:nvPr>
        </p:nvGraphicFramePr>
        <p:xfrm>
          <a:off x="1190030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71520"/>
              </p:ext>
            </p:extLst>
          </p:nvPr>
        </p:nvGraphicFramePr>
        <p:xfrm>
          <a:off x="1778991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2686474" y="1536192"/>
            <a:ext cx="6819051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r>
              <a:rPr lang="en-US" sz="2800" dirty="0" smtClean="0">
                <a:solidFill>
                  <a:srgbClr val="C00000"/>
                </a:solidFill>
              </a:rPr>
              <a:t>Quantization breaks </a:t>
            </a:r>
            <a:r>
              <a:rPr lang="en-US" sz="2800" smtClean="0">
                <a:solidFill>
                  <a:srgbClr val="C00000"/>
                </a:solidFill>
              </a:rPr>
              <a:t>pixel-to-pixel alignment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48766"/>
              </p:ext>
            </p:extLst>
          </p:nvPr>
        </p:nvGraphicFramePr>
        <p:xfrm>
          <a:off x="7238976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22684"/>
              </p:ext>
            </p:extLst>
          </p:nvPr>
        </p:nvGraphicFramePr>
        <p:xfrm>
          <a:off x="7827937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508883"/>
              </p:ext>
            </p:extLst>
          </p:nvPr>
        </p:nvGraphicFramePr>
        <p:xfrm>
          <a:off x="7974954" y="3058305"/>
          <a:ext cx="2152892" cy="28910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2517"/>
                <a:gridCol w="720375"/>
              </a:tblGrid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7827937" y="3048689"/>
            <a:ext cx="147017" cy="2758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9856765" y="5959003"/>
            <a:ext cx="271081" cy="2172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925354" y="4758949"/>
            <a:ext cx="215835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8896" y="3322593"/>
            <a:ext cx="12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RoI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957976" y="3014565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Snapped </a:t>
            </a:r>
            <a:r>
              <a:rPr lang="en-US" dirty="0" err="1" smtClean="0"/>
              <a:t>RoI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978409" y="4412767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RoIPool coordinate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quantization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04100" y="2679700"/>
            <a:ext cx="431800" cy="52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10020300" y="6121400"/>
            <a:ext cx="1016000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67322" y="22014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sp>
        <p:nvSpPr>
          <p:cNvPr id="97" name="TextBox 96"/>
          <p:cNvSpPr txBox="1"/>
          <p:nvPr/>
        </p:nvSpPr>
        <p:spPr>
          <a:xfrm>
            <a:off x="10976044" y="63351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416716" y="2712533"/>
            <a:ext cx="627971" cy="495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9136" y="22014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956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Mask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2587668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2222021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1822777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3314664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 flipV="1">
            <a:off x="6787037" y="2951166"/>
            <a:ext cx="519000" cy="12898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2951166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2186275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2952349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RPN(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blipFill rotWithShape="0">
                <a:blip r:embed="rId8"/>
                <a:stretch>
                  <a:fillRect l="-2899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06036" y="4517866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Mask FCN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3" idx="3"/>
            <a:endCxn id="45" idx="1"/>
          </p:cNvCxnSpPr>
          <p:nvPr/>
        </p:nvCxnSpPr>
        <p:spPr>
          <a:xfrm>
            <a:off x="6787037" y="4241001"/>
            <a:ext cx="518999" cy="6403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3"/>
          </p:cNvCxnSpPr>
          <p:nvPr/>
        </p:nvCxnSpPr>
        <p:spPr>
          <a:xfrm flipV="1">
            <a:off x="8637531" y="4879146"/>
            <a:ext cx="306974" cy="22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110" y="4359584"/>
            <a:ext cx="1032640" cy="103264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6963498" y="4119929"/>
            <a:ext cx="3511997" cy="155053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Head (on each Proposal)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Task specific heads for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Object classification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Bounding box detection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Instance mask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16" y="2707935"/>
            <a:ext cx="6373061" cy="40976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63452" y="4756743"/>
            <a:ext cx="1327148" cy="1184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1395" y="4417992"/>
            <a:ext cx="134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/>
          </a:p>
          <a:p>
            <a:r>
              <a:rPr lang="en-US" dirty="0" smtClean="0"/>
              <a:t>transformed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224854">
            <a:off x="5820984" y="4883780"/>
            <a:ext cx="2674152" cy="175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932291" y="4355552"/>
            <a:ext cx="4099286" cy="2449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0687" y="4779894"/>
            <a:ext cx="465397" cy="169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16200000">
            <a:off x="8660364" y="-385654"/>
            <a:ext cx="453813" cy="59173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458838" y="5711815"/>
            <a:ext cx="891868" cy="892525"/>
            <a:chOff x="7285646" y="2968906"/>
            <a:chExt cx="891868" cy="8925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/>
          <p:nvPr/>
        </p:nvCxnSpPr>
        <p:spPr>
          <a:xfrm flipV="1">
            <a:off x="3030201" y="6234655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367851" y="5877344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22586" y="2047210"/>
            <a:ext cx="292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00000"/>
                </a:solidFill>
              </a:rPr>
              <a:t>Standard Fast/</a:t>
            </a:r>
            <a:r>
              <a:rPr lang="en-US" dirty="0" err="1" smtClean="0">
                <a:solidFill>
                  <a:srgbClr val="C00000"/>
                </a:solidFill>
              </a:rPr>
              <a:t>er</a:t>
            </a:r>
            <a:r>
              <a:rPr lang="en-US" dirty="0" smtClean="0">
                <a:solidFill>
                  <a:srgbClr val="C00000"/>
                </a:solidFill>
              </a:rPr>
              <a:t> R-CNN head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1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Head (on each Proposal)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Task specific heads for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Object </a:t>
            </a:r>
            <a:r>
              <a:rPr lang="en-US" dirty="0" smtClean="0"/>
              <a:t>classification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Bounding </a:t>
            </a:r>
            <a:r>
              <a:rPr lang="en-US" dirty="0"/>
              <a:t>box detection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Instance </a:t>
            </a:r>
            <a:r>
              <a:rPr lang="en-US" dirty="0">
                <a:solidFill>
                  <a:srgbClr val="C00000"/>
                </a:solidFill>
              </a:rPr>
              <a:t>mask </a:t>
            </a:r>
            <a:r>
              <a:rPr lang="en-US" dirty="0" smtClean="0">
                <a:solidFill>
                  <a:srgbClr val="C00000"/>
                </a:solidFill>
              </a:rPr>
              <a:t>prediction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16" y="2707935"/>
            <a:ext cx="6373061" cy="40976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363452" y="4756743"/>
            <a:ext cx="1327148" cy="1184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181395" y="4417992"/>
            <a:ext cx="1346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RoIAlign</a:t>
            </a:r>
            <a:endParaRPr lang="en-US" dirty="0"/>
          </a:p>
          <a:p>
            <a:r>
              <a:rPr lang="en-US" dirty="0" smtClean="0"/>
              <a:t>transformed</a:t>
            </a:r>
          </a:p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01263" y="3953297"/>
            <a:ext cx="387350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/>
            <a:r>
              <a:rPr lang="en-US" sz="2800" dirty="0" smtClean="0">
                <a:solidFill>
                  <a:srgbClr val="C00000"/>
                </a:solidFill>
              </a:rPr>
              <a:t>Per-proposal FCN predicts instance masks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53152" y="6468356"/>
            <a:ext cx="1124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2"/>
                </a:solidFill>
              </a:rPr>
              <a:t>ConvTranspose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1529" y="6484680"/>
            <a:ext cx="945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Conv3x3 * 4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6907" y="6484680"/>
            <a:ext cx="71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Conv1x1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58838" y="5711815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3030201" y="6234655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367851" y="5877344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9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R-CNN: </a:t>
            </a:r>
            <a:r>
              <a:rPr lang="en-US" dirty="0" smtClean="0">
                <a:solidFill>
                  <a:srgbClr val="C00000"/>
                </a:solidFill>
              </a:rPr>
              <a:t>Extension to 2D Human Pose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2587668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2222021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1822777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3314664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2400" b="0" dirty="0" smtClean="0">
                    <a:solidFill>
                      <a:schemeClr val="tx1"/>
                    </a:solidFill>
                  </a:rPr>
                  <a:t> = 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58" y="2389329"/>
                <a:ext cx="1865658" cy="640486"/>
              </a:xfrm>
              <a:prstGeom prst="roundRect">
                <a:avLst/>
              </a:prstGeom>
              <a:blipFill rotWithShape="0">
                <a:blip r:embed="rId5"/>
                <a:stretch>
                  <a:fillRect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 flipV="1">
            <a:off x="6787037" y="2951166"/>
            <a:ext cx="519000" cy="128983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2951166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2186275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2952349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RPN(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4" y="5541302"/>
                <a:ext cx="1250196" cy="640486"/>
              </a:xfrm>
              <a:prstGeom prst="roundRect">
                <a:avLst/>
              </a:prstGeom>
              <a:blipFill rotWithShape="0">
                <a:blip r:embed="rId8"/>
                <a:stretch>
                  <a:fillRect l="-2899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RoIAlign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06036" y="4517866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Mask FCN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3" idx="3"/>
            <a:endCxn id="45" idx="1"/>
          </p:cNvCxnSpPr>
          <p:nvPr/>
        </p:nvCxnSpPr>
        <p:spPr>
          <a:xfrm>
            <a:off x="6787037" y="4241001"/>
            <a:ext cx="518999" cy="64036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3"/>
          </p:cNvCxnSpPr>
          <p:nvPr/>
        </p:nvCxnSpPr>
        <p:spPr>
          <a:xfrm flipV="1">
            <a:off x="8637531" y="4879146"/>
            <a:ext cx="306974" cy="22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110" y="4359584"/>
            <a:ext cx="1032640" cy="1032640"/>
          </a:xfrm>
          <a:prstGeom prst="rect">
            <a:avLst/>
          </a:prstGeom>
        </p:spPr>
      </p:pic>
      <p:sp>
        <p:nvSpPr>
          <p:cNvPr id="57" name="Rounded Rectangle 56"/>
          <p:cNvSpPr/>
          <p:nvPr/>
        </p:nvSpPr>
        <p:spPr>
          <a:xfrm>
            <a:off x="7286886" y="5785364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Pose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FCN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8618381" y="6146644"/>
            <a:ext cx="306974" cy="22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3" idx="3"/>
            <a:endCxn id="57" idx="1"/>
          </p:cNvCxnSpPr>
          <p:nvPr/>
        </p:nvCxnSpPr>
        <p:spPr>
          <a:xfrm>
            <a:off x="6787037" y="4241001"/>
            <a:ext cx="499849" cy="190786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944505" y="5594839"/>
            <a:ext cx="1109817" cy="1104721"/>
            <a:chOff x="8861840" y="5637441"/>
            <a:chExt cx="1109817" cy="110472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744" t="10056" r="58149" b="72919"/>
            <a:stretch/>
          </p:blipFill>
          <p:spPr>
            <a:xfrm>
              <a:off x="8923110" y="5637441"/>
              <a:ext cx="1048547" cy="1018405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744" t="10056" r="58149" b="72919"/>
            <a:stretch/>
          </p:blipFill>
          <p:spPr>
            <a:xfrm>
              <a:off x="8892475" y="5680599"/>
              <a:ext cx="1048547" cy="101840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744" t="10056" r="58149" b="72919"/>
            <a:stretch/>
          </p:blipFill>
          <p:spPr>
            <a:xfrm>
              <a:off x="8861840" y="5723757"/>
              <a:ext cx="1048547" cy="1018405"/>
            </a:xfrm>
            <a:prstGeom prst="rect">
              <a:avLst/>
            </a:prstGeom>
          </p:spPr>
        </p:pic>
      </p:grpSp>
      <p:sp>
        <p:nvSpPr>
          <p:cNvPr id="51" name="Oval 50"/>
          <p:cNvSpPr/>
          <p:nvPr/>
        </p:nvSpPr>
        <p:spPr>
          <a:xfrm>
            <a:off x="6647898" y="4087845"/>
            <a:ext cx="4153452" cy="28978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Head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03693" y="548640"/>
            <a:ext cx="6455537" cy="5326112"/>
            <a:chOff x="6096000" y="1435608"/>
            <a:chExt cx="5888736" cy="48737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873" t="3941" r="8437" b="7016"/>
            <a:stretch/>
          </p:blipFill>
          <p:spPr>
            <a:xfrm>
              <a:off x="6096000" y="1435608"/>
              <a:ext cx="5888736" cy="487375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3762" y="1767523"/>
              <a:ext cx="964438" cy="96443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3" y="1677433"/>
            <a:ext cx="4351857" cy="27980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436" y="4929901"/>
            <a:ext cx="9409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Add </a:t>
            </a:r>
            <a:r>
              <a:rPr lang="en-US" sz="2400" dirty="0" err="1" smtClean="0"/>
              <a:t>keypoint</a:t>
            </a:r>
            <a:r>
              <a:rPr lang="en-US" sz="2400" dirty="0" smtClean="0"/>
              <a:t> head (28x28x17)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/>
              <a:t>Predict one “mask” for each </a:t>
            </a:r>
            <a:r>
              <a:rPr lang="en-US" sz="2400" dirty="0" err="1" smtClean="0"/>
              <a:t>keypoint</a:t>
            </a:r>
            <a:endParaRPr lang="en-US" sz="2400" dirty="0" smtClean="0"/>
          </a:p>
          <a:p>
            <a:pPr marL="342900" indent="-342900">
              <a:buFont typeface="Wingdings" charset="2"/>
              <a:buChar char="Ø"/>
            </a:pPr>
            <a:endParaRPr lang="en-US" sz="2400" dirty="0"/>
          </a:p>
          <a:p>
            <a:pPr marL="342900" indent="-342900">
              <a:buFont typeface="Wingdings" charset="2"/>
              <a:buChar char="Ø"/>
            </a:pPr>
            <a:r>
              <a:rPr lang="en-US" sz="2400" dirty="0" err="1" smtClean="0"/>
              <a:t>Softmax</a:t>
            </a:r>
            <a:r>
              <a:rPr lang="en-US" sz="2400" dirty="0" smtClean="0"/>
              <a:t> over </a:t>
            </a:r>
            <a:r>
              <a:rPr lang="en-US" sz="2400" dirty="0" smtClean="0">
                <a:solidFill>
                  <a:srgbClr val="C00000"/>
                </a:solidFill>
              </a:rPr>
              <a:t>spatial locations </a:t>
            </a:r>
            <a:r>
              <a:rPr lang="en-US" sz="2400" dirty="0" smtClean="0"/>
              <a:t>(encodes one </a:t>
            </a:r>
            <a:r>
              <a:rPr lang="en-US" sz="2400" dirty="0" err="1" smtClean="0"/>
              <a:t>keypoint</a:t>
            </a:r>
            <a:r>
              <a:rPr lang="en-US" sz="2400" dirty="0" smtClean="0"/>
              <a:t> per mask “prior”)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894339" y="4232827"/>
            <a:ext cx="781834" cy="284648"/>
            <a:chOff x="4114800" y="4872038"/>
            <a:chExt cx="2943225" cy="107156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894339" y="3703898"/>
            <a:ext cx="555658" cy="202303"/>
            <a:chOff x="4114800" y="4872038"/>
            <a:chExt cx="2943225" cy="107156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114800" y="4872038"/>
              <a:ext cx="2943225" cy="1071563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3986954" y="4455941"/>
            <a:ext cx="10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keypoints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17127" y="35965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463" y="4517475"/>
            <a:ext cx="3863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/>
                </a:solidFill>
              </a:rPr>
              <a:t>(Not shown: Head architecture is slightly different for </a:t>
            </a:r>
            <a:r>
              <a:rPr lang="en-US" sz="1100" dirty="0" err="1" smtClean="0">
                <a:solidFill>
                  <a:schemeClr val="tx2"/>
                </a:solidFill>
              </a:rPr>
              <a:t>keypoints</a:t>
            </a:r>
            <a:r>
              <a:rPr lang="en-US" sz="1100" dirty="0" smtClean="0">
                <a:solidFill>
                  <a:schemeClr val="tx2"/>
                </a:solidFill>
              </a:rPr>
              <a:t>)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43472" y="4542979"/>
            <a:ext cx="17223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17 </a:t>
            </a:r>
            <a:r>
              <a:rPr lang="en-US" sz="1400" dirty="0" err="1" smtClean="0">
                <a:solidFill>
                  <a:schemeClr val="tx2"/>
                </a:solidFill>
              </a:rPr>
              <a:t>keypoint</a:t>
            </a:r>
            <a:r>
              <a:rPr lang="en-US" sz="1400" dirty="0" smtClean="0">
                <a:solidFill>
                  <a:schemeClr val="tx2"/>
                </a:solidFill>
              </a:rPr>
              <a:t> “mask”</a:t>
            </a:r>
          </a:p>
          <a:p>
            <a:r>
              <a:rPr lang="en-US" sz="1400" dirty="0">
                <a:solidFill>
                  <a:schemeClr val="tx2"/>
                </a:solidFill>
              </a:rPr>
              <a:t>p</a:t>
            </a:r>
            <a:r>
              <a:rPr lang="en-US" sz="1400" dirty="0" smtClean="0">
                <a:solidFill>
                  <a:schemeClr val="tx2"/>
                </a:solidFill>
              </a:rPr>
              <a:t>redictions shown as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err="1" smtClean="0">
                <a:solidFill>
                  <a:schemeClr val="tx2"/>
                </a:solidFill>
              </a:rPr>
              <a:t>heatmaps</a:t>
            </a:r>
            <a:r>
              <a:rPr lang="en-US" sz="1400" dirty="0" smtClean="0">
                <a:solidFill>
                  <a:schemeClr val="tx2"/>
                </a:solidFill>
              </a:rPr>
              <a:t> with OKS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scores from </a:t>
            </a:r>
            <a:r>
              <a:rPr lang="en-US" sz="1400" dirty="0" err="1" smtClean="0">
                <a:solidFill>
                  <a:schemeClr val="tx2"/>
                </a:solidFill>
              </a:rPr>
              <a:t>argmax</a:t>
            </a:r>
            <a:r>
              <a:rPr lang="en-US" sz="1400" dirty="0">
                <a:solidFill>
                  <a:schemeClr val="tx2"/>
                </a:solidFill>
              </a:rPr>
              <a:t/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positions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4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R-CNN: </a:t>
            </a:r>
            <a:r>
              <a:rPr lang="en-US" dirty="0" smtClean="0">
                <a:solidFill>
                  <a:srgbClr val="C00000"/>
                </a:solidFill>
              </a:rPr>
              <a:t>Training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Same as “image centric” Fast/</a:t>
            </a:r>
            <a:r>
              <a:rPr lang="en-US" dirty="0" err="1" smtClean="0"/>
              <a:t>er</a:t>
            </a:r>
            <a:r>
              <a:rPr lang="en-US" dirty="0" smtClean="0"/>
              <a:t> R-CNN training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 smtClean="0"/>
              <a:t>But with </a:t>
            </a:r>
            <a:r>
              <a:rPr lang="en-US" dirty="0" smtClean="0">
                <a:solidFill>
                  <a:srgbClr val="C00000"/>
                </a:solidFill>
              </a:rPr>
              <a:t>training targets for masks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7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Mask Training Targets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1" y="1683059"/>
            <a:ext cx="3462728" cy="2566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25" y="1739636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4" y="1683059"/>
            <a:ext cx="3462728" cy="2566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199" y="1739636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12" y="4249836"/>
            <a:ext cx="3462727" cy="2566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025" y="4321403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5524" y="4249835"/>
            <a:ext cx="3462727" cy="25667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7199" y="4306413"/>
            <a:ext cx="2468880" cy="2468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41313" y="1381316"/>
            <a:ext cx="28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 with training proposal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33999" y="1394714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 mask target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99925" y="1381316"/>
            <a:ext cx="28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Image with training proposal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98077" y="1367918"/>
            <a:ext cx="19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28x28 mask target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R-CNN: </a:t>
            </a:r>
            <a:r>
              <a:rPr lang="en-US" dirty="0" smtClean="0">
                <a:solidFill>
                  <a:srgbClr val="C00000"/>
                </a:solidFill>
              </a:rPr>
              <a:t>Inference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1. Perform Faster R-CNN inference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Run backbone FCN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Generate proposals with RPN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Score the proposals with </a:t>
            </a:r>
            <a:r>
              <a:rPr lang="en-US" dirty="0" err="1" smtClean="0"/>
              <a:t>clf</a:t>
            </a:r>
            <a:r>
              <a:rPr lang="en-US" dirty="0" smtClean="0"/>
              <a:t>. head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Refine proposals with box </a:t>
            </a:r>
            <a:r>
              <a:rPr lang="en-US" dirty="0" err="1" smtClean="0"/>
              <a:t>regressor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Apply NMS and take the top </a:t>
            </a:r>
            <a:r>
              <a:rPr lang="en-US" i="1" dirty="0" smtClean="0"/>
              <a:t>K</a:t>
            </a:r>
            <a:r>
              <a:rPr lang="en-US" dirty="0" smtClean="0"/>
              <a:t> (= 100, e.g.)</a:t>
            </a:r>
          </a:p>
          <a:p>
            <a:pPr lvl="1">
              <a:buFont typeface="Wingdings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2. Run </a:t>
            </a:r>
            <a:r>
              <a:rPr lang="en-US" dirty="0" err="1" smtClean="0">
                <a:solidFill>
                  <a:srgbClr val="C00000"/>
                </a:solidFill>
              </a:rPr>
              <a:t>RoIAlign</a:t>
            </a:r>
            <a:r>
              <a:rPr lang="en-US" dirty="0" smtClean="0">
                <a:solidFill>
                  <a:srgbClr val="C00000"/>
                </a:solidFill>
              </a:rPr>
              <a:t> and mask head on top-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>
                <a:solidFill>
                  <a:srgbClr val="C00000"/>
                </a:solidFill>
              </a:rPr>
              <a:t> refined, post-NMS boxes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Fast (only compute masks for top-</a:t>
            </a:r>
            <a:r>
              <a:rPr lang="en-US" i="1" dirty="0" smtClean="0"/>
              <a:t>K</a:t>
            </a:r>
            <a:r>
              <a:rPr lang="en-US" dirty="0" smtClean="0"/>
              <a:t> detections)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Improves accuracy (uses </a:t>
            </a:r>
            <a:r>
              <a:rPr lang="en-US" i="1" dirty="0" smtClean="0"/>
              <a:t>refined </a:t>
            </a:r>
            <a:r>
              <a:rPr lang="en-US" dirty="0" smtClean="0"/>
              <a:t>detection boxes, not proposals)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9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85346" y="1357829"/>
            <a:ext cx="7106653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“Slow”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ConvNet(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blipFill rotWithShape="0">
                <a:blip r:embed="rId4"/>
                <a:stretch>
                  <a:fillRect l="-2091" r="-2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1-vs-rest SVMs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871946" y="4247188"/>
            <a:ext cx="171456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Elbow Connector 54"/>
          <p:cNvCxnSpPr/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Crop &amp; warp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25" idx="1"/>
          </p:cNvCxnSpPr>
          <p:nvPr/>
        </p:nvCxnSpPr>
        <p:spPr>
          <a:xfrm>
            <a:off x="6787037" y="4241001"/>
            <a:ext cx="347545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3052" t="14492" r="85147" b="10418"/>
          <a:stretch/>
        </p:blipFill>
        <p:spPr>
          <a:xfrm>
            <a:off x="6093753" y="3809609"/>
            <a:ext cx="864693" cy="86469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093753" y="3809610"/>
            <a:ext cx="864693" cy="864693"/>
          </a:xfrm>
          <a:prstGeom prst="rect">
            <a:avLst/>
          </a:prstGeom>
          <a:solidFill>
            <a:schemeClr val="accent4">
              <a:alpha val="42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endCxn id="58" idx="1"/>
          </p:cNvCxnSpPr>
          <p:nvPr/>
        </p:nvCxnSpPr>
        <p:spPr>
          <a:xfrm>
            <a:off x="2201220" y="4241001"/>
            <a:ext cx="1763382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025121" y="6385303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5180331" y="4662261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5" name="Oval 34"/>
          <p:cNvSpPr/>
          <p:nvPr/>
        </p:nvSpPr>
        <p:spPr>
          <a:xfrm>
            <a:off x="7792765" y="4662260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6" name="Oval 35"/>
          <p:cNvSpPr/>
          <p:nvPr/>
        </p:nvSpPr>
        <p:spPr>
          <a:xfrm>
            <a:off x="10535905" y="3902561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0535904" y="5396266"/>
            <a:ext cx="420997" cy="420997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C00000"/>
                </a:solidFill>
              </a:rPr>
              <a:t>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61348" y="6008475"/>
            <a:ext cx="4595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smtClean="0">
                <a:solidFill>
                  <a:srgbClr val="C00000"/>
                </a:solidFill>
              </a:rPr>
              <a:t>Very </a:t>
            </a:r>
            <a:r>
              <a:rPr lang="en-US" sz="2400">
                <a:solidFill>
                  <a:srgbClr val="C00000"/>
                </a:solidFill>
              </a:rPr>
              <a:t>h</a:t>
            </a:r>
            <a:r>
              <a:rPr lang="en-US" sz="2400" smtClean="0">
                <a:solidFill>
                  <a:srgbClr val="C00000"/>
                </a:solidFill>
              </a:rPr>
              <a:t>eavy </a:t>
            </a:r>
            <a:r>
              <a:rPr lang="en-US" sz="2400" dirty="0" smtClean="0">
                <a:solidFill>
                  <a:srgbClr val="C00000"/>
                </a:solidFill>
              </a:rPr>
              <a:t>per-region computation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.g., 2000 full network evaluations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5040" y="987985"/>
            <a:ext cx="3908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soft prediction from Mask R-CNN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(enlarged)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2595"/>
            <a:ext cx="7264400" cy="490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14" y="1603425"/>
            <a:ext cx="1374427" cy="1374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5039" y="3132386"/>
            <a:ext cx="4642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prediction </a:t>
            </a:r>
            <a:r>
              <a:rPr lang="en-US" dirty="0" smtClean="0">
                <a:solidFill>
                  <a:srgbClr val="C00000"/>
                </a:solidFill>
              </a:rPr>
              <a:t>resampled to image coordinates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(bilinear and </a:t>
            </a:r>
            <a:r>
              <a:rPr lang="en-US" sz="1200" dirty="0" err="1" smtClean="0">
                <a:solidFill>
                  <a:schemeClr val="tx2"/>
                </a:solidFill>
              </a:rPr>
              <a:t>bicubic</a:t>
            </a:r>
            <a:r>
              <a:rPr lang="en-US" sz="1200" dirty="0" smtClean="0">
                <a:solidFill>
                  <a:schemeClr val="tx2"/>
                </a:solidFill>
              </a:rPr>
              <a:t> interpolation work equally well)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5039" y="5059857"/>
            <a:ext cx="331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prediction (threshold at 0.5)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112" y="3699971"/>
            <a:ext cx="881032" cy="114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320" y="5429189"/>
            <a:ext cx="877824" cy="1136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5040" y="987985"/>
            <a:ext cx="3908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soft prediction from Mask R-CNN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(enlarged)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14" y="1603425"/>
            <a:ext cx="1374427" cy="13744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5039" y="3132386"/>
            <a:ext cx="46426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 prediction </a:t>
            </a:r>
            <a:r>
              <a:rPr lang="en-US" dirty="0" smtClean="0">
                <a:solidFill>
                  <a:srgbClr val="C00000"/>
                </a:solidFill>
              </a:rPr>
              <a:t>resampled to image coordinates</a:t>
            </a:r>
          </a:p>
          <a:p>
            <a:r>
              <a:rPr lang="en-US" sz="1200" dirty="0" smtClean="0">
                <a:solidFill>
                  <a:schemeClr val="tx2"/>
                </a:solidFill>
              </a:rPr>
              <a:t>(bilinear and </a:t>
            </a:r>
            <a:r>
              <a:rPr lang="en-US" sz="1200" dirty="0" err="1" smtClean="0">
                <a:solidFill>
                  <a:schemeClr val="tx2"/>
                </a:solidFill>
              </a:rPr>
              <a:t>bicubic</a:t>
            </a:r>
            <a:r>
              <a:rPr lang="en-US" sz="1200" dirty="0" smtClean="0">
                <a:solidFill>
                  <a:schemeClr val="tx2"/>
                </a:solidFill>
              </a:rPr>
              <a:t> interpolation work equally well)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45039" y="5059857"/>
            <a:ext cx="331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prediction (threshold at 0.5)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112" y="3699971"/>
            <a:ext cx="881032" cy="114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68320" y="5429189"/>
            <a:ext cx="877824" cy="11368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" y="1541984"/>
            <a:ext cx="7057006" cy="470834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3" idx="1"/>
          </p:cNvCxnSpPr>
          <p:nvPr/>
        </p:nvCxnSpPr>
        <p:spPr>
          <a:xfrm flipH="1" flipV="1">
            <a:off x="5243332" y="4791919"/>
            <a:ext cx="2724988" cy="120569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8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90030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78991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7060992" y="575644"/>
            <a:ext cx="3915052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182880" algn="ctr"/>
            <a:r>
              <a:rPr lang="en-US" sz="2800" dirty="0" smtClean="0">
                <a:solidFill>
                  <a:srgbClr val="C00000"/>
                </a:solidFill>
              </a:rPr>
              <a:t>Quantization breaks </a:t>
            </a:r>
            <a:r>
              <a:rPr lang="en-US" sz="2800" smtClean="0">
                <a:solidFill>
                  <a:srgbClr val="C00000"/>
                </a:solidFill>
              </a:rPr>
              <a:t>pixel-to-pixel alignment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/>
          </p:nvPr>
        </p:nvGraphicFramePr>
        <p:xfrm>
          <a:off x="7238976" y="3064293"/>
          <a:ext cx="3617915" cy="361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583"/>
                <a:gridCol w="723583"/>
                <a:gridCol w="723583"/>
                <a:gridCol w="723583"/>
                <a:gridCol w="723583"/>
              </a:tblGrid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2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7827937" y="3334168"/>
          <a:ext cx="2028828" cy="284956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4414"/>
                <a:gridCol w="1014414"/>
              </a:tblGrid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</a:tr>
              <a:tr h="14247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3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7974954" y="3058305"/>
          <a:ext cx="2152892" cy="28910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32517"/>
                <a:gridCol w="720375"/>
              </a:tblGrid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  <a:tr h="14455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5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7827937" y="3048689"/>
            <a:ext cx="147017" cy="27586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9856765" y="5959003"/>
            <a:ext cx="271081" cy="21727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925354" y="4758949"/>
            <a:ext cx="2158350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28896" y="3322593"/>
            <a:ext cx="12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RoI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957976" y="3014565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Snapped </a:t>
            </a:r>
            <a:r>
              <a:rPr lang="en-US" dirty="0" err="1" smtClean="0"/>
              <a:t>RoI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978409" y="4412767"/>
            <a:ext cx="1959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RoIPool coordinate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quantization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404100" y="2679700"/>
            <a:ext cx="431800" cy="520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10020300" y="6121400"/>
            <a:ext cx="1016000" cy="431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67322" y="22014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sp>
        <p:nvSpPr>
          <p:cNvPr id="97" name="TextBox 96"/>
          <p:cNvSpPr txBox="1"/>
          <p:nvPr/>
        </p:nvSpPr>
        <p:spPr>
          <a:xfrm>
            <a:off x="10976044" y="63351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9416716" y="2712533"/>
            <a:ext cx="627971" cy="4958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9136" y="22014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😖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90031" y="37618"/>
            <a:ext cx="4540464" cy="2531377"/>
            <a:chOff x="1190031" y="37618"/>
            <a:chExt cx="4540464" cy="253137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7989" y="68575"/>
              <a:ext cx="692506" cy="69250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2288" y="1124922"/>
              <a:ext cx="443909" cy="57489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63904" y="1996190"/>
              <a:ext cx="442293" cy="57280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31" y="37618"/>
              <a:ext cx="3555680" cy="2372305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>
              <a:stCxn id="27" idx="1"/>
            </p:cNvCxnSpPr>
            <p:nvPr/>
          </p:nvCxnSpPr>
          <p:spPr>
            <a:xfrm flipH="1" flipV="1">
              <a:off x="3781561" y="1679744"/>
              <a:ext cx="1382343" cy="602849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384242" y="784893"/>
              <a:ext cx="1" cy="292421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384242" y="1706778"/>
              <a:ext cx="1" cy="292421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41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26752" y="457633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</a:t>
            </a:r>
            <a:r>
              <a:rPr lang="en-US" smtClean="0"/>
              <a:t>soft prediction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752"/>
            <a:ext cx="7264400" cy="490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22" y="830504"/>
            <a:ext cx="1435273" cy="1435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623" y="2630048"/>
            <a:ext cx="1780958" cy="4058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678" y="2630048"/>
            <a:ext cx="1783080" cy="4063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0708" y="2402431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Resized </a:t>
            </a:r>
            <a:r>
              <a:rPr lang="en-US" smtClean="0"/>
              <a:t>soft prediction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133339" y="2402431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Final mask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18192" y="1908149"/>
            <a:ext cx="21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28x28 </a:t>
            </a:r>
            <a:r>
              <a:rPr lang="en-US" smtClean="0"/>
              <a:t>soft prediction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618191" y="3816574"/>
            <a:ext cx="232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Resized Soft prediction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18191" y="49336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mask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752"/>
            <a:ext cx="7264400" cy="4902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954" y="2163113"/>
            <a:ext cx="1395861" cy="13958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559" y="4225161"/>
            <a:ext cx="870328" cy="456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559" y="5302958"/>
            <a:ext cx="871928" cy="45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344795"/>
            <a:ext cx="48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image with </a:t>
            </a:r>
            <a:r>
              <a:rPr lang="en-US" smtClean="0"/>
              <a:t>box detection shown in 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6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344" y="0"/>
            <a:ext cx="9070848" cy="68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456" y="0"/>
            <a:ext cx="10265664" cy="68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523" y="0"/>
            <a:ext cx="4457818" cy="66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85346" y="1357829"/>
            <a:ext cx="7106653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“Slow”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1-vs-rest SVMs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03389" y="2395820"/>
            <a:ext cx="1364889" cy="6404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Identity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2587668" y="1825726"/>
            <a:ext cx="1835946" cy="1780674"/>
          </a:xfrm>
          <a:prstGeom prst="rect">
            <a:avLst/>
          </a:prstGeom>
        </p:spPr>
      </p:pic>
      <p:cxnSp>
        <p:nvCxnSpPr>
          <p:cNvPr id="55" name="Elbow Connector 54"/>
          <p:cNvCxnSpPr/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Crop &amp; warp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/>
              <p:cNvSpPr/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ConvNet(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582" y="3883690"/>
                <a:ext cx="1737364" cy="726996"/>
              </a:xfrm>
              <a:prstGeom prst="roundRect">
                <a:avLst/>
              </a:prstGeom>
              <a:blipFill rotWithShape="0">
                <a:blip r:embed="rId7"/>
                <a:stretch>
                  <a:fillRect l="-2091" r="-24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6787037" y="4241001"/>
            <a:ext cx="347545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3052" t="14492" r="85147" b="10418"/>
          <a:stretch/>
        </p:blipFill>
        <p:spPr>
          <a:xfrm>
            <a:off x="6093753" y="3809609"/>
            <a:ext cx="864693" cy="86469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093753" y="3809610"/>
            <a:ext cx="864693" cy="864693"/>
          </a:xfrm>
          <a:prstGeom prst="rect">
            <a:avLst/>
          </a:prstGeom>
          <a:solidFill>
            <a:schemeClr val="accent4">
              <a:alpha val="42000"/>
            </a:schemeClr>
          </a:solidFill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602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Generalized</a:t>
            </a:r>
            <a:r>
              <a:rPr lang="en-US" dirty="0" smtClean="0"/>
              <a:t> R-CNN Approach to Detection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7306037" y="3883690"/>
                <a:ext cx="1331495" cy="726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037" y="3883690"/>
                <a:ext cx="1331495" cy="726996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Classification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/>
              <p:cNvSpPr/>
              <p:nvPr/>
            </p:nvSpPr>
            <p:spPr>
              <a:xfrm>
                <a:off x="599366" y="2389329"/>
                <a:ext cx="1427244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ounded 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6" y="2389329"/>
                <a:ext cx="1427244" cy="640486"/>
              </a:xfrm>
              <a:prstGeom prst="roundRect">
                <a:avLst/>
              </a:prstGeom>
              <a:blipFill rotWithShape="0">
                <a:blip r:embed="rId6"/>
                <a:stretch>
                  <a:fillRect l="-847" r="-12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/>
              <p:cNvSpPr/>
              <p:nvPr/>
            </p:nvSpPr>
            <p:spPr>
              <a:xfrm>
                <a:off x="941557" y="5541302"/>
                <a:ext cx="742862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ounded 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57" y="5541302"/>
                <a:ext cx="742862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r="-64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/>
          <p:cNvCxnSpPr>
            <a:stCxn id="11" idx="3"/>
            <a:endCxn id="20" idx="2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3964602" y="3883690"/>
                <a:ext cx="1662350" cy="72699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𝐼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02" y="3883690"/>
                <a:ext cx="1662350" cy="726996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20" idx="3"/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0251144" y="3980478"/>
            <a:ext cx="10028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80"/>
              </a:lnSpc>
            </a:pPr>
            <a:r>
              <a:rPr lang="en-US" sz="2400" dirty="0" smtClean="0"/>
              <a:t>.</a:t>
            </a:r>
          </a:p>
          <a:p>
            <a:pPr algn="ctr">
              <a:lnSpc>
                <a:spcPts val="580"/>
              </a:lnSpc>
            </a:pPr>
            <a:endParaRPr lang="en-US" sz="2400" dirty="0" smtClean="0"/>
          </a:p>
          <a:p>
            <a:pPr algn="ctr">
              <a:lnSpc>
                <a:spcPts val="580"/>
              </a:lnSpc>
            </a:pPr>
            <a:r>
              <a:rPr lang="en-US" sz="2400" dirty="0" smtClean="0"/>
              <a:t>.</a:t>
            </a:r>
          </a:p>
          <a:p>
            <a:pPr algn="ctr">
              <a:lnSpc>
                <a:spcPts val="580"/>
              </a:lnSpc>
            </a:pPr>
            <a:endParaRPr lang="en-US" sz="2400" dirty="0" smtClean="0"/>
          </a:p>
          <a:p>
            <a:pPr algn="ctr">
              <a:lnSpc>
                <a:spcPts val="580"/>
              </a:lnSpc>
            </a:pPr>
            <a:r>
              <a:rPr lang="en-US" sz="2400" dirty="0"/>
              <a:t>.</a:t>
            </a:r>
          </a:p>
        </p:txBody>
      </p: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59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602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Fast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3883690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20" idx="2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RoIPool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3"/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smtClean="0">
                    <a:solidFill>
                      <a:schemeClr val="tx1"/>
                    </a:solidFill>
                  </a:rPr>
                  <a:t>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l="-3646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6319036" y="6008475"/>
            <a:ext cx="468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</a:rPr>
              <a:t>Lightweight per-region computation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02570" y="-15685"/>
            <a:ext cx="2869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Girshick. Fast R-CNN. ICCV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8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602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Fast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3883690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20" idx="2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RoIPool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3"/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smtClean="0">
                    <a:solidFill>
                      <a:schemeClr val="tx1"/>
                    </a:solidFill>
                  </a:rPr>
                  <a:t>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l="-3646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150979" y="2086161"/>
            <a:ext cx="2247765" cy="12359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Whole-image FCN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70597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C00000"/>
                </a:solidFill>
              </a:rPr>
              <a:t>any standard </a:t>
            </a:r>
            <a:r>
              <a:rPr lang="en-US" dirty="0" err="1" smtClean="0">
                <a:solidFill>
                  <a:srgbClr val="C00000"/>
                </a:solidFill>
              </a:rPr>
              <a:t>ConvNet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/>
              <a:t>as the “</a:t>
            </a:r>
            <a:r>
              <a:rPr lang="en-US" dirty="0" smtClean="0">
                <a:solidFill>
                  <a:srgbClr val="C00000"/>
                </a:solidFill>
              </a:rPr>
              <a:t>backbone architecture</a:t>
            </a:r>
            <a:r>
              <a:rPr lang="en-US" dirty="0" smtClean="0"/>
              <a:t>”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AlexNet</a:t>
            </a:r>
            <a:r>
              <a:rPr lang="en-US" dirty="0" smtClean="0"/>
              <a:t>, VGG, </a:t>
            </a:r>
            <a:r>
              <a:rPr lang="en-US" dirty="0" err="1" smtClean="0"/>
              <a:t>ResNet</a:t>
            </a:r>
            <a:r>
              <a:rPr lang="en-US" dirty="0" smtClean="0"/>
              <a:t>, Inception, Inception-</a:t>
            </a:r>
            <a:r>
              <a:rPr lang="en-US" dirty="0" err="1" smtClean="0"/>
              <a:t>ResNet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ResNeXt</a:t>
            </a:r>
            <a:r>
              <a:rPr lang="en-US" dirty="0" smtClean="0"/>
              <a:t>, </a:t>
            </a:r>
            <a:r>
              <a:rPr lang="en-US" dirty="0" err="1" smtClean="0"/>
              <a:t>DenseNet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endParaRPr lang="en-US" dirty="0"/>
          </a:p>
          <a:p>
            <a:pPr lvl="1">
              <a:buFont typeface="Wingdings" charset="2"/>
              <a:buChar char="Ø"/>
            </a:pPr>
            <a:r>
              <a:rPr lang="en-US" dirty="0" smtClean="0"/>
              <a:t> Use the first </a:t>
            </a:r>
            <a:r>
              <a:rPr lang="en-US" i="1" dirty="0" smtClean="0"/>
              <a:t>N</a:t>
            </a:r>
            <a:r>
              <a:rPr lang="en-US" dirty="0" smtClean="0"/>
              <a:t> layers with spatial extent (e.g., up to “conv5”)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02" b="5001"/>
          <a:stretch/>
        </p:blipFill>
        <p:spPr>
          <a:xfrm>
            <a:off x="10848170" y="158587"/>
            <a:ext cx="1011259" cy="6356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31400" y="158587"/>
            <a:ext cx="114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ResNet-34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0380" r="82049" b="10418"/>
          <a:stretch/>
        </p:blipFill>
        <p:spPr>
          <a:xfrm>
            <a:off x="1293243" y="4838700"/>
            <a:ext cx="1835946" cy="178067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09122" y="4749106"/>
            <a:ext cx="1959865" cy="1959861"/>
            <a:chOff x="3162200" y="1498324"/>
            <a:chExt cx="1959865" cy="19598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38200" y="55028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2846"/>
                <a:ext cx="614208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6" idx="3"/>
          </p:cNvCxnSpPr>
          <p:nvPr/>
        </p:nvCxnSpPr>
        <p:spPr>
          <a:xfrm flipV="1">
            <a:off x="3129189" y="5715000"/>
            <a:ext cx="2479933" cy="140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3754332" y="5408794"/>
                <a:ext cx="11564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smtClean="0">
                    <a:solidFill>
                      <a:schemeClr val="tx1"/>
                    </a:solidFill>
                  </a:rPr>
                  <a:t>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332" y="5408794"/>
                <a:ext cx="1156496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l="-3646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586621" y="4749106"/>
            <a:ext cx="2180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feature map</a:t>
            </a:r>
          </a:p>
          <a:p>
            <a:r>
              <a:rPr lang="en-US" dirty="0" smtClean="0"/>
              <a:t>dimensions:</a:t>
            </a:r>
          </a:p>
          <a:p>
            <a:r>
              <a:rPr lang="en-US" dirty="0" smtClean="0"/>
              <a:t>(512, H/16, W/16)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0" y="1347537"/>
            <a:ext cx="5085347" cy="551046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797326" y="3718161"/>
            <a:ext cx="1288022" cy="1019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5076676" y="1347537"/>
            <a:ext cx="7115324" cy="551046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Fast</a:t>
            </a:r>
            <a:r>
              <a:rPr lang="en-US" dirty="0" smtClean="0"/>
              <a:t> R-CNN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0380" r="82049" b="10418"/>
          <a:stretch/>
        </p:blipFill>
        <p:spPr>
          <a:xfrm>
            <a:off x="368758" y="3352800"/>
            <a:ext cx="1835946" cy="178067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8435" y="4737416"/>
            <a:ext cx="1835946" cy="2248259"/>
            <a:chOff x="3053347" y="4510971"/>
            <a:chExt cx="1835946" cy="224825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2049"/>
            <a:stretch/>
          </p:blipFill>
          <p:spPr>
            <a:xfrm>
              <a:off x="3053347" y="4510971"/>
              <a:ext cx="1835946" cy="224825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72788" y="4856813"/>
              <a:ext cx="1243110" cy="1643237"/>
            </a:xfrm>
            <a:prstGeom prst="rect">
              <a:avLst/>
            </a:prstGeom>
            <a:solidFill>
              <a:schemeClr val="accent4">
                <a:alpha val="42000"/>
              </a:schemeClr>
            </a:solidFill>
            <a:ln w="254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52271" y="4800684"/>
              <a:ext cx="484144" cy="329783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10669" y="5696262"/>
              <a:ext cx="841409" cy="811967"/>
            </a:xfrm>
            <a:prstGeom prst="rect">
              <a:avLst/>
            </a:prstGeom>
            <a:solidFill>
              <a:srgbClr val="7030A0">
                <a:alpha val="42000"/>
              </a:srgbClr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2237" y="5216577"/>
              <a:ext cx="599337" cy="303635"/>
            </a:xfrm>
            <a:prstGeom prst="rect">
              <a:avLst/>
            </a:prstGeom>
            <a:solidFill>
              <a:srgbClr val="C00000">
                <a:alpha val="42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87668" y="1658744"/>
            <a:ext cx="1959865" cy="1959861"/>
            <a:chOff x="3162200" y="1498324"/>
            <a:chExt cx="1959865" cy="195986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302408" y="1498324"/>
              <a:ext cx="1819657" cy="182355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235352" y="1559284"/>
              <a:ext cx="1819657" cy="182355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5697" t="15696" r="5413" b="15492"/>
            <a:stretch/>
          </p:blipFill>
          <p:spPr>
            <a:xfrm>
              <a:off x="3162200" y="1634632"/>
              <a:ext cx="1819657" cy="1823553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55589" y="3718161"/>
            <a:ext cx="891868" cy="892525"/>
            <a:chOff x="7285646" y="2968906"/>
            <a:chExt cx="891868" cy="89252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446066" y="2968906"/>
              <a:ext cx="731448" cy="73937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365856" y="3041851"/>
              <a:ext cx="731448" cy="73937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5697" t="56607" r="58571" b="15492"/>
            <a:stretch/>
          </p:blipFill>
          <p:spPr>
            <a:xfrm>
              <a:off x="7285646" y="3122060"/>
              <a:ext cx="731448" cy="739371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7306037" y="3883690"/>
            <a:ext cx="1331495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MLP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5758" t="29387" r="84723" b="15493"/>
          <a:stretch/>
        </p:blipFill>
        <p:spPr>
          <a:xfrm>
            <a:off x="9043402" y="3518043"/>
            <a:ext cx="194872" cy="1460656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9698159" y="3118799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Softmax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clf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698159" y="4610686"/>
            <a:ext cx="2108828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Box </a:t>
            </a:r>
            <a:r>
              <a:rPr lang="en-US" sz="2400" dirty="0" err="1" smtClean="0">
                <a:solidFill>
                  <a:schemeClr val="tx1"/>
                </a:solidFill>
              </a:rPr>
              <a:t>regressor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3" name="Elbow Connector 32"/>
          <p:cNvCxnSpPr>
            <a:stCxn id="7" idx="0"/>
            <a:endCxn id="17" idx="1"/>
          </p:cNvCxnSpPr>
          <p:nvPr/>
        </p:nvCxnSpPr>
        <p:spPr>
          <a:xfrm rot="5400000" flipH="1" flipV="1">
            <a:off x="1614214" y="2379347"/>
            <a:ext cx="645971" cy="1300937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2"/>
            <a:endCxn id="9" idx="1"/>
          </p:cNvCxnSpPr>
          <p:nvPr/>
        </p:nvCxnSpPr>
        <p:spPr>
          <a:xfrm rot="16200000" flipH="1">
            <a:off x="1598547" y="4821658"/>
            <a:ext cx="728072" cy="135170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3"/>
            <a:endCxn id="20" idx="2"/>
          </p:cNvCxnSpPr>
          <p:nvPr/>
        </p:nvCxnSpPr>
        <p:spPr>
          <a:xfrm flipV="1">
            <a:off x="4200986" y="4610686"/>
            <a:ext cx="594791" cy="129419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7" idx="3"/>
            <a:endCxn id="20" idx="0"/>
          </p:cNvCxnSpPr>
          <p:nvPr/>
        </p:nvCxnSpPr>
        <p:spPr>
          <a:xfrm>
            <a:off x="4407325" y="2706829"/>
            <a:ext cx="388452" cy="1176861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964602" y="3883690"/>
            <a:ext cx="1662350" cy="7269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RoIPool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3"/>
            <a:endCxn id="23" idx="1"/>
          </p:cNvCxnSpPr>
          <p:nvPr/>
        </p:nvCxnSpPr>
        <p:spPr>
          <a:xfrm flipV="1">
            <a:off x="5626952" y="4241001"/>
            <a:ext cx="428637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5" idx="1"/>
          </p:cNvCxnSpPr>
          <p:nvPr/>
        </p:nvCxnSpPr>
        <p:spPr>
          <a:xfrm>
            <a:off x="6787037" y="4241001"/>
            <a:ext cx="519000" cy="61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5" idx="3"/>
            <a:endCxn id="27" idx="1"/>
          </p:cNvCxnSpPr>
          <p:nvPr/>
        </p:nvCxnSpPr>
        <p:spPr>
          <a:xfrm>
            <a:off x="8637532" y="4247188"/>
            <a:ext cx="405870" cy="118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7" idx="3"/>
            <a:endCxn id="30" idx="1"/>
          </p:cNvCxnSpPr>
          <p:nvPr/>
        </p:nvCxnSpPr>
        <p:spPr>
          <a:xfrm flipV="1">
            <a:off x="9238274" y="3482297"/>
            <a:ext cx="459885" cy="76607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31" idx="1"/>
          </p:cNvCxnSpPr>
          <p:nvPr/>
        </p:nvCxnSpPr>
        <p:spPr>
          <a:xfrm>
            <a:off x="9238274" y="4248371"/>
            <a:ext cx="459885" cy="7258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285" y="4016946"/>
                <a:ext cx="614208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-26924" y="1357829"/>
            <a:ext cx="2629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Per-image computation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Per-region computation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</a:rPr>
                      <m:t>𝑟</m:t>
                    </m:r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347" y="1357829"/>
                <a:ext cx="4549322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340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ounded Rectangle 41"/>
          <p:cNvSpPr/>
          <p:nvPr/>
        </p:nvSpPr>
        <p:spPr>
          <a:xfrm>
            <a:off x="368758" y="5408768"/>
            <a:ext cx="1832462" cy="9199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Selective search,</a:t>
            </a:r>
          </a:p>
          <a:p>
            <a:r>
              <a:rPr lang="en-US" dirty="0">
                <a:solidFill>
                  <a:schemeClr val="tx1"/>
                </a:solidFill>
              </a:rPr>
              <a:t>Edge Boxes,</a:t>
            </a:r>
          </a:p>
          <a:p>
            <a:r>
              <a:rPr lang="en-US" dirty="0">
                <a:solidFill>
                  <a:schemeClr val="tx1"/>
                </a:solidFill>
              </a:rPr>
              <a:t>MCG,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smtClean="0">
                    <a:solidFill>
                      <a:schemeClr val="tx1"/>
                    </a:solidFill>
                  </a:rPr>
                  <a:t>FCN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𝐼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2" y="2389329"/>
                <a:ext cx="1156496" cy="640486"/>
              </a:xfrm>
              <a:prstGeom prst="roundRect">
                <a:avLst/>
              </a:prstGeom>
              <a:blipFill rotWithShape="0">
                <a:blip r:embed="rId7"/>
                <a:stretch>
                  <a:fillRect l="-3646" b="-65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/>
          <p:cNvSpPr/>
          <p:nvPr/>
        </p:nvSpPr>
        <p:spPr>
          <a:xfrm>
            <a:off x="3655982" y="3639768"/>
            <a:ext cx="2247765" cy="123596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9408</TotalTime>
  <Words>2905</Words>
  <Application>Microsoft Macintosh PowerPoint</Application>
  <PresentationFormat>Widescreen</PresentationFormat>
  <Paragraphs>512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PowerPoint Presentation</vt:lpstr>
      <vt:lpstr>“Slow” R-CNN</vt:lpstr>
      <vt:lpstr>“Slow” R-CNN</vt:lpstr>
      <vt:lpstr>“Slow” R-CNN</vt:lpstr>
      <vt:lpstr>Generalized R-CNN Approach to Detection</vt:lpstr>
      <vt:lpstr>Fast R-CNN</vt:lpstr>
      <vt:lpstr>Fast R-CNN</vt:lpstr>
      <vt:lpstr>Whole-image FCN</vt:lpstr>
      <vt:lpstr>Fast R-CNN</vt:lpstr>
      <vt:lpstr>RoIPool (on each Proposal)</vt:lpstr>
      <vt:lpstr>RoIPool (on each Proposal)</vt:lpstr>
      <vt:lpstr>RoIPool (on each Proposal)</vt:lpstr>
      <vt:lpstr>Fast R-CNN</vt:lpstr>
      <vt:lpstr>Faster R-CNN</vt:lpstr>
      <vt:lpstr>Region Proposal Network (RPN)</vt:lpstr>
      <vt:lpstr>Mask R-CNN</vt:lpstr>
      <vt:lpstr>Mask R-CNN</vt:lpstr>
      <vt:lpstr>RoIAlign (on each Proposal)</vt:lpstr>
      <vt:lpstr>RoIAlign (on each Proposal)</vt:lpstr>
      <vt:lpstr>Compare to RoIPool</vt:lpstr>
      <vt:lpstr>Compare to RoIPool</vt:lpstr>
      <vt:lpstr>Mask R-CNN</vt:lpstr>
      <vt:lpstr>Mask Head (on each Proposal)</vt:lpstr>
      <vt:lpstr>Mask Head (on each Proposal)</vt:lpstr>
      <vt:lpstr>Mask R-CNN: Extension to 2D Human Pose</vt:lpstr>
      <vt:lpstr>Pose Head</vt:lpstr>
      <vt:lpstr>Mask R-CNN: Training</vt:lpstr>
      <vt:lpstr>Example Mask Training Targets</vt:lpstr>
      <vt:lpstr>Mask R-CNN: Inference</vt:lpstr>
      <vt:lpstr>Mask Prediction</vt:lpstr>
      <vt:lpstr>Mask Prediction</vt:lpstr>
      <vt:lpstr>PowerPoint Presentation</vt:lpstr>
      <vt:lpstr>Mask Prediction</vt:lpstr>
      <vt:lpstr>Mask Prediction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Instance-level Object Understand with Deep Learning</dc:title>
  <dc:creator>Ross Girshick</dc:creator>
  <cp:lastModifiedBy>Lisa Hendricks</cp:lastModifiedBy>
  <cp:revision>209</cp:revision>
  <dcterms:created xsi:type="dcterms:W3CDTF">2017-07-15T15:48:20Z</dcterms:created>
  <dcterms:modified xsi:type="dcterms:W3CDTF">2017-10-03T17:59:37Z</dcterms:modified>
</cp:coreProperties>
</file>